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95" r:id="rId2"/>
    <p:sldId id="396" r:id="rId3"/>
    <p:sldId id="415" r:id="rId4"/>
    <p:sldId id="398" r:id="rId5"/>
    <p:sldId id="259" r:id="rId6"/>
    <p:sldId id="416" r:id="rId7"/>
    <p:sldId id="408" r:id="rId8"/>
    <p:sldId id="302" r:id="rId9"/>
    <p:sldId id="379" r:id="rId10"/>
    <p:sldId id="260" r:id="rId11"/>
    <p:sldId id="261" r:id="rId12"/>
    <p:sldId id="279" r:id="rId13"/>
    <p:sldId id="280" r:id="rId14"/>
    <p:sldId id="262" r:id="rId15"/>
    <p:sldId id="281" r:id="rId16"/>
    <p:sldId id="263" r:id="rId17"/>
    <p:sldId id="414" r:id="rId18"/>
    <p:sldId id="282" r:id="rId19"/>
    <p:sldId id="386" r:id="rId20"/>
    <p:sldId id="387" r:id="rId21"/>
    <p:sldId id="380" r:id="rId22"/>
    <p:sldId id="381" r:id="rId23"/>
    <p:sldId id="382" r:id="rId24"/>
    <p:sldId id="383" r:id="rId25"/>
    <p:sldId id="384" r:id="rId26"/>
    <p:sldId id="385" r:id="rId27"/>
    <p:sldId id="388" r:id="rId28"/>
    <p:sldId id="389" r:id="rId29"/>
    <p:sldId id="285" r:id="rId30"/>
    <p:sldId id="289" r:id="rId31"/>
    <p:sldId id="290" r:id="rId32"/>
    <p:sldId id="291" r:id="rId33"/>
    <p:sldId id="293" r:id="rId34"/>
    <p:sldId id="292" r:id="rId35"/>
    <p:sldId id="294" r:id="rId36"/>
    <p:sldId id="390" r:id="rId37"/>
    <p:sldId id="410" r:id="rId38"/>
    <p:sldId id="411" r:id="rId39"/>
    <p:sldId id="412" r:id="rId40"/>
    <p:sldId id="413" r:id="rId41"/>
    <p:sldId id="304" r:id="rId42"/>
    <p:sldId id="391" r:id="rId43"/>
    <p:sldId id="392" r:id="rId44"/>
    <p:sldId id="308" r:id="rId45"/>
    <p:sldId id="393" r:id="rId46"/>
    <p:sldId id="310" r:id="rId47"/>
    <p:sldId id="311" r:id="rId48"/>
    <p:sldId id="312" r:id="rId49"/>
    <p:sldId id="313" r:id="rId50"/>
    <p:sldId id="314" r:id="rId51"/>
    <p:sldId id="315" r:id="rId52"/>
    <p:sldId id="316" r:id="rId53"/>
    <p:sldId id="318" r:id="rId54"/>
    <p:sldId id="320" r:id="rId55"/>
    <p:sldId id="321" r:id="rId56"/>
    <p:sldId id="323" r:id="rId57"/>
    <p:sldId id="324" r:id="rId58"/>
    <p:sldId id="325" r:id="rId59"/>
    <p:sldId id="327" r:id="rId60"/>
    <p:sldId id="328" r:id="rId61"/>
    <p:sldId id="394" r:id="rId62"/>
    <p:sldId id="401" r:id="rId63"/>
    <p:sldId id="402" r:id="rId64"/>
    <p:sldId id="403" r:id="rId65"/>
    <p:sldId id="404" r:id="rId66"/>
    <p:sldId id="405" r:id="rId67"/>
    <p:sldId id="406" r:id="rId68"/>
    <p:sldId id="407" r:id="rId6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979" autoAdjust="0"/>
    <p:restoredTop sz="94660"/>
  </p:normalViewPr>
  <p:slideViewPr>
    <p:cSldViewPr snapToGrid="0">
      <p:cViewPr varScale="1">
        <p:scale>
          <a:sx n="88" d="100"/>
          <a:sy n="88" d="100"/>
        </p:scale>
        <p:origin x="72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15573-A93D-45D1-B33D-0CD5FBB26675}" type="datetimeFigureOut">
              <a:rPr lang="en-US" smtClean="0"/>
              <a:t>2/20/2018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90455-FC52-4C10-BFE9-8476AB4D0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6064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15573-A93D-45D1-B33D-0CD5FBB26675}" type="datetimeFigureOut">
              <a:rPr lang="en-US" smtClean="0"/>
              <a:t>2/20/2018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90455-FC52-4C10-BFE9-8476AB4D0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9511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15573-A93D-45D1-B33D-0CD5FBB26675}" type="datetimeFigureOut">
              <a:rPr lang="en-US" smtClean="0"/>
              <a:t>2/20/2018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90455-FC52-4C10-BFE9-8476AB4D0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0420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4EDAE-6D47-432B-843A-2CE870ABDAC7}" type="datetime1">
              <a:rPr lang="ko-KR" altLang="en-US" smtClean="0"/>
              <a:t>2018-02-20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07A34-08DF-4F0F-AE4A-D23DEC13E25C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8" name="TextBox 7"/>
          <p:cNvSpPr txBox="1"/>
          <p:nvPr userDrawn="1"/>
        </p:nvSpPr>
        <p:spPr>
          <a:xfrm>
            <a:off x="9000602" y="6574051"/>
            <a:ext cx="318067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rgbClr val="FF5815"/>
                </a:solidFill>
                <a:latin typeface="Arial" pitchFamily="34" charset="0"/>
                <a:cs typeface="Arial" pitchFamily="34" charset="0"/>
              </a:rPr>
              <a:t>R</a:t>
            </a:r>
            <a:r>
              <a:rPr lang="en-US" altLang="ko-KR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eservoir</a:t>
            </a:r>
            <a:r>
              <a:rPr lang="en-US" altLang="ko-KR" sz="1000" b="1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1000" b="1" baseline="0" dirty="0">
                <a:solidFill>
                  <a:srgbClr val="FF5815"/>
                </a:solidFill>
                <a:latin typeface="Arial" pitchFamily="34" charset="0"/>
                <a:cs typeface="Arial" pitchFamily="34" charset="0"/>
              </a:rPr>
              <a:t>I</a:t>
            </a:r>
            <a:r>
              <a:rPr lang="en-US" altLang="ko-KR" sz="1000" b="1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maging with </a:t>
            </a:r>
            <a:r>
              <a:rPr lang="en-US" altLang="ko-KR" sz="1000" b="1" baseline="0" dirty="0">
                <a:solidFill>
                  <a:srgbClr val="FF5815"/>
                </a:solidFill>
                <a:latin typeface="Arial" pitchFamily="34" charset="0"/>
                <a:cs typeface="Arial" pitchFamily="34" charset="0"/>
              </a:rPr>
              <a:t>S</a:t>
            </a:r>
            <a:r>
              <a:rPr lang="en-US" altLang="ko-KR" sz="1000" b="1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eismic &amp; </a:t>
            </a:r>
            <a:r>
              <a:rPr lang="en-US" altLang="ko-KR" sz="1000" b="1" baseline="0" dirty="0">
                <a:solidFill>
                  <a:srgbClr val="FF5815"/>
                </a:solidFill>
                <a:latin typeface="Arial" pitchFamily="34" charset="0"/>
                <a:cs typeface="Arial" pitchFamily="34" charset="0"/>
              </a:rPr>
              <a:t>E</a:t>
            </a:r>
            <a:r>
              <a:rPr lang="en-US" altLang="ko-KR" sz="1000" b="1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M technology</a:t>
            </a:r>
            <a:endParaRPr lang="ko-KR" altLang="en-US" sz="1000" b="1" dirty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1" name="직선 연결선 10"/>
          <p:cNvCxnSpPr/>
          <p:nvPr userDrawn="1"/>
        </p:nvCxnSpPr>
        <p:spPr>
          <a:xfrm flipH="1">
            <a:off x="0" y="6686550"/>
            <a:ext cx="8918015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 userDrawn="1"/>
        </p:nvSpPr>
        <p:spPr>
          <a:xfrm>
            <a:off x="8948320" y="6614103"/>
            <a:ext cx="96000" cy="157216"/>
          </a:xfrm>
          <a:prstGeom prst="rect">
            <a:avLst/>
          </a:prstGeom>
          <a:solidFill>
            <a:srgbClr val="0E64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0" name="제목 1"/>
          <p:cNvSpPr>
            <a:spLocks noGrp="1"/>
          </p:cNvSpPr>
          <p:nvPr>
            <p:ph type="title"/>
          </p:nvPr>
        </p:nvSpPr>
        <p:spPr>
          <a:xfrm>
            <a:off x="188550" y="-902"/>
            <a:ext cx="10713937" cy="763551"/>
          </a:xfrm>
        </p:spPr>
        <p:txBody>
          <a:bodyPr vert="horz" lIns="91440" tIns="45720" rIns="91440" bIns="45720" rtlCol="0" anchor="ctr">
            <a:normAutofit/>
          </a:bodyPr>
          <a:lstStyle>
            <a:lvl1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lang="ko-KR" altLang="en-US" sz="3200" b="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ea typeface="HY견고딕" pitchFamily="18" charset="-127"/>
                <a:cs typeface="Arial" pitchFamily="34" charset="0"/>
              </a:defRPr>
            </a:lvl1pPr>
          </a:lstStyle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821680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9400" y="0"/>
            <a:ext cx="10515600" cy="812800"/>
          </a:xfrm>
        </p:spPr>
        <p:txBody>
          <a:bodyPr/>
          <a:lstStyle>
            <a:lvl1pPr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24267"/>
            <a:ext cx="10515600" cy="554704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15573-A93D-45D1-B33D-0CD5FBB26675}" type="datetimeFigureOut">
              <a:rPr lang="en-US" smtClean="0"/>
              <a:t>2/20/2018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90455-FC52-4C10-BFE9-8476AB4D0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5189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15573-A93D-45D1-B33D-0CD5FBB26675}" type="datetimeFigureOut">
              <a:rPr lang="en-US" smtClean="0"/>
              <a:t>2/20/2018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90455-FC52-4C10-BFE9-8476AB4D0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660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6508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15573-A93D-45D1-B33D-0CD5FBB26675}" type="datetimeFigureOut">
              <a:rPr lang="en-US" smtClean="0"/>
              <a:t>2/20/2018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90455-FC52-4C10-BFE9-8476AB4D0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4670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15573-A93D-45D1-B33D-0CD5FBB26675}" type="datetimeFigureOut">
              <a:rPr lang="en-US" smtClean="0"/>
              <a:t>2/20/2018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90455-FC52-4C10-BFE9-8476AB4D0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394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15573-A93D-45D1-B33D-0CD5FBB26675}" type="datetimeFigureOut">
              <a:rPr lang="en-US" smtClean="0"/>
              <a:t>2/20/2018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90455-FC52-4C10-BFE9-8476AB4D0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9838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15573-A93D-45D1-B33D-0CD5FBB26675}" type="datetimeFigureOut">
              <a:rPr lang="en-US" smtClean="0"/>
              <a:t>2/20/2018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90455-FC52-4C10-BFE9-8476AB4D0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4345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15573-A93D-45D1-B33D-0CD5FBB26675}" type="datetimeFigureOut">
              <a:rPr lang="en-US" smtClean="0"/>
              <a:t>2/20/2018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90455-FC52-4C10-BFE9-8476AB4D0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6547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15573-A93D-45D1-B33D-0CD5FBB26675}" type="datetimeFigureOut">
              <a:rPr lang="en-US" smtClean="0"/>
              <a:t>2/20/2018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90455-FC52-4C10-BFE9-8476AB4D0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0006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48920" y="115729"/>
            <a:ext cx="10515600" cy="6665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822372"/>
            <a:ext cx="10515600" cy="5354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A15573-A93D-45D1-B33D-0CD5FBB26675}" type="datetimeFigureOut">
              <a:rPr lang="en-US" smtClean="0"/>
              <a:t>2/20/2018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E90455-FC52-4C10-BFE9-8476AB4D0D5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9000602" y="6574051"/>
            <a:ext cx="318067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rgbClr val="FF5815"/>
                </a:solidFill>
                <a:latin typeface="Arial" pitchFamily="34" charset="0"/>
                <a:cs typeface="Arial" pitchFamily="34" charset="0"/>
              </a:rPr>
              <a:t>R</a:t>
            </a:r>
            <a:r>
              <a:rPr lang="en-US" altLang="ko-KR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eservoir</a:t>
            </a:r>
            <a:r>
              <a:rPr lang="en-US" altLang="ko-KR" sz="1000" b="1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1000" b="1" baseline="0" dirty="0">
                <a:solidFill>
                  <a:srgbClr val="FF5815"/>
                </a:solidFill>
                <a:latin typeface="Arial" pitchFamily="34" charset="0"/>
                <a:cs typeface="Arial" pitchFamily="34" charset="0"/>
              </a:rPr>
              <a:t>I</a:t>
            </a:r>
            <a:r>
              <a:rPr lang="en-US" altLang="ko-KR" sz="1000" b="1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maging with </a:t>
            </a:r>
            <a:r>
              <a:rPr lang="en-US" altLang="ko-KR" sz="1000" b="1" baseline="0" dirty="0">
                <a:solidFill>
                  <a:srgbClr val="FF5815"/>
                </a:solidFill>
                <a:latin typeface="Arial" pitchFamily="34" charset="0"/>
                <a:cs typeface="Arial" pitchFamily="34" charset="0"/>
              </a:rPr>
              <a:t>S</a:t>
            </a:r>
            <a:r>
              <a:rPr lang="en-US" altLang="ko-KR" sz="1000" b="1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eismic &amp; </a:t>
            </a:r>
            <a:r>
              <a:rPr lang="en-US" altLang="ko-KR" sz="1000" b="1" baseline="0" dirty="0">
                <a:solidFill>
                  <a:srgbClr val="FF5815"/>
                </a:solidFill>
                <a:latin typeface="Arial" pitchFamily="34" charset="0"/>
                <a:cs typeface="Arial" pitchFamily="34" charset="0"/>
              </a:rPr>
              <a:t>E</a:t>
            </a:r>
            <a:r>
              <a:rPr lang="en-US" altLang="ko-KR" sz="1000" b="1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M technology</a:t>
            </a:r>
            <a:endParaRPr lang="ko-KR" altLang="en-US" sz="1000" b="1" dirty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8" name="직선 연결선 10"/>
          <p:cNvCxnSpPr/>
          <p:nvPr userDrawn="1"/>
        </p:nvCxnSpPr>
        <p:spPr>
          <a:xfrm flipH="1">
            <a:off x="0" y="6686550"/>
            <a:ext cx="8918015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11"/>
          <p:cNvSpPr/>
          <p:nvPr userDrawn="1"/>
        </p:nvSpPr>
        <p:spPr>
          <a:xfrm>
            <a:off x="8948320" y="6614103"/>
            <a:ext cx="96000" cy="157216"/>
          </a:xfrm>
          <a:prstGeom prst="rect">
            <a:avLst/>
          </a:prstGeom>
          <a:solidFill>
            <a:srgbClr val="0E64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6311270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>
              <a:lumMod val="65000"/>
              <a:lumOff val="35000"/>
            </a:schemeClr>
          </a:solidFill>
          <a:latin typeface="Arial" panose="020B0604020202020204" pitchFamily="34" charset="0"/>
          <a:ea typeface="맑은 고딕" panose="020B0503020000020004" pitchFamily="50" charset="-127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7" Type="http://schemas.openxmlformats.org/officeDocument/2006/relationships/image" Target="../media/image37.png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NUL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1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1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1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7051" y="517455"/>
            <a:ext cx="11199223" cy="23876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sz="3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Machine Learning with </a:t>
            </a:r>
            <a:r>
              <a:rPr lang="en-US" altLang="ko-KR" sz="36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Scikit</a:t>
            </a:r>
            <a:r>
              <a:rPr lang="en-US" altLang="ko-KR" sz="3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-Learn and </a:t>
            </a:r>
            <a:r>
              <a:rPr lang="en-US" altLang="ko-KR" sz="36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TensorFlow</a:t>
            </a:r>
            <a:r>
              <a:rPr lang="en-US" altLang="ko-KR" sz="4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/>
            </a:r>
            <a:br>
              <a:rPr lang="en-US" altLang="ko-KR" sz="40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altLang="ko-KR" sz="2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(</a:t>
            </a:r>
            <a:r>
              <a:rPr lang="ko-KR" altLang="en-US" sz="2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자원탐사 융합해석을 위한 파이썬 라이브러리를 활용한 머신러닝</a:t>
            </a:r>
            <a:r>
              <a:rPr lang="en-US" altLang="ko-KR" sz="2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)</a:t>
            </a:r>
            <a:endParaRPr lang="en-US" sz="4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069781"/>
            <a:ext cx="9144000" cy="285101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KIGAM, Feb 19-23, 2018</a:t>
            </a:r>
          </a:p>
          <a:p>
            <a:endParaRPr lang="en-US" b="1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3200" b="1" u="sng" dirty="0"/>
              <a:t>Day 1</a:t>
            </a:r>
          </a:p>
          <a:p>
            <a:endParaRPr lang="en-US" altLang="ko-KR" b="1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</a:rPr>
              <a:t>Daeung Yoon (</a:t>
            </a: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</a:rPr>
              <a:t>윤대웅</a:t>
            </a: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</a:rPr>
              <a:t>)</a:t>
            </a:r>
            <a:endParaRPr lang="en-US" altLang="ko-KR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altLang="ko-KR" dirty="0" err="1">
                <a:solidFill>
                  <a:schemeClr val="bg1">
                    <a:lumMod val="50000"/>
                  </a:schemeClr>
                </a:solidFill>
              </a:rPr>
              <a:t>Hanyang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 University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0921" t="21681" r="16729" b="64644"/>
          <a:stretch/>
        </p:blipFill>
        <p:spPr>
          <a:xfrm>
            <a:off x="24786" y="6366872"/>
            <a:ext cx="3773492" cy="491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8139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is Machine Learning?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General definition:</a:t>
            </a:r>
          </a:p>
          <a:p>
            <a:pPr fontAlgn="base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sz="2400" i="1" dirty="0">
                <a:latin typeface="Arial" panose="020B0604020202020204" pitchFamily="34" charset="0"/>
                <a:cs typeface="Arial" panose="020B0604020202020204" pitchFamily="34" charset="0"/>
              </a:rPr>
              <a:t> Machine Learning is the field of study that gives computers the ability to learn without being explicitly programmed.</a:t>
            </a:r>
          </a:p>
          <a:p>
            <a:pPr marL="0" indent="0" algn="r" fontAlgn="base">
              <a:lnSpc>
                <a:spcPct val="120000"/>
              </a:lnSpc>
              <a:buNone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- Arthur Samuel, </a:t>
            </a:r>
            <a:r>
              <a:rPr lang="en-US" sz="2400" i="1" dirty="0">
                <a:latin typeface="Arial" panose="020B0604020202020204" pitchFamily="34" charset="0"/>
                <a:cs typeface="Arial" panose="020B0604020202020204" pitchFamily="34" charset="0"/>
              </a:rPr>
              <a:t>1959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Engineering-oriented definition:</a:t>
            </a:r>
          </a:p>
          <a:p>
            <a:pPr fontAlgn="base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sz="2400" i="1" dirty="0">
                <a:latin typeface="Arial" panose="020B0604020202020204" pitchFamily="34" charset="0"/>
                <a:cs typeface="Arial" panose="020B0604020202020204" pitchFamily="34" charset="0"/>
              </a:rPr>
              <a:t> A computer program is said to learn from experience E with respect to some task T and some performance measure P, if its performance on T, as measured by P, improves with experience E.</a:t>
            </a:r>
          </a:p>
          <a:p>
            <a:pPr marL="0" indent="0" algn="r" fontAlgn="base">
              <a:lnSpc>
                <a:spcPct val="120000"/>
              </a:lnSpc>
              <a:buNone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- Tom Mitchell, </a:t>
            </a:r>
            <a:r>
              <a:rPr lang="en-US" sz="2400" i="1" dirty="0">
                <a:latin typeface="Arial" panose="020B0604020202020204" pitchFamily="34" charset="0"/>
                <a:cs typeface="Arial" panose="020B0604020202020204" pitchFamily="34" charset="0"/>
              </a:rPr>
              <a:t>1997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51177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is Machine Learning?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Engineering-oriented definition:</a:t>
            </a:r>
          </a:p>
          <a:p>
            <a:pPr fontAlgn="base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sz="2400" i="1" dirty="0">
                <a:latin typeface="Arial" panose="020B0604020202020204" pitchFamily="34" charset="0"/>
                <a:cs typeface="Arial" panose="020B0604020202020204" pitchFamily="34" charset="0"/>
              </a:rPr>
              <a:t> A computer program is said to learn from experience E with respect to some task T and some performance measure P, if its performance on T, as measured by P, improves with experience E.</a:t>
            </a:r>
          </a:p>
          <a:p>
            <a:pPr algn="r" fontAlgn="base">
              <a:lnSpc>
                <a:spcPct val="120000"/>
              </a:lnSpc>
              <a:buFontTx/>
              <a:buChar char="-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Tom Mitchell, </a:t>
            </a:r>
            <a:r>
              <a:rPr lang="en-US" sz="2400" i="1" dirty="0">
                <a:latin typeface="Arial" panose="020B0604020202020204" pitchFamily="34" charset="0"/>
                <a:cs typeface="Arial" panose="020B0604020202020204" pitchFamily="34" charset="0"/>
              </a:rPr>
              <a:t>1997</a:t>
            </a:r>
          </a:p>
          <a:p>
            <a:pPr marL="0" indent="0" fontAlgn="base">
              <a:lnSpc>
                <a:spcPct val="120000"/>
              </a:lnSpc>
              <a:buNone/>
            </a:pP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fontAlgn="base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ko-KR" alt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어떤 컴퓨터 프로그램이 어떤 작업</a:t>
            </a:r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(T)</a:t>
            </a:r>
            <a:r>
              <a:rPr lang="ko-KR" alt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을 하는데 있어서 경험</a:t>
            </a:r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(E)</a:t>
            </a:r>
            <a:r>
              <a:rPr lang="ko-KR" alt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에 따라서 측정된 성능</a:t>
            </a:r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(P)</a:t>
            </a:r>
            <a:r>
              <a:rPr lang="ko-KR" alt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이 개선된다면 그 프로그램은 경험</a:t>
            </a:r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(E)</a:t>
            </a:r>
            <a:r>
              <a:rPr lang="ko-KR" alt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에서 학습한다고 할 수 있다</a:t>
            </a:r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fontAlgn="base">
              <a:lnSpc>
                <a:spcPct val="120000"/>
              </a:lnSpc>
              <a:buNone/>
            </a:pP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75090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Why use Machine Learning?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206" y="2515393"/>
            <a:ext cx="4572000" cy="263207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465646" y="1825981"/>
            <a:ext cx="2865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traditional approach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791200" y="1753750"/>
            <a:ext cx="658368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  <a:ea typeface="MS Mincho" panose="02020609040205080304" pitchFamily="49" charset="-128"/>
              </a:rPr>
              <a:t>spam_keywords</a:t>
            </a:r>
            <a:r>
              <a:rPr lang="en-US" dirty="0">
                <a:latin typeface="Consolas" panose="020B0609020204030204" pitchFamily="49" charset="0"/>
                <a:ea typeface="MS Mincho" panose="02020609040205080304" pitchFamily="49" charset="-128"/>
              </a:rPr>
              <a:t> = ['4U', 'free']</a:t>
            </a:r>
          </a:p>
          <a:p>
            <a:endParaRPr lang="en-US" dirty="0">
              <a:latin typeface="Consolas" panose="020B0609020204030204" pitchFamily="49" charset="0"/>
              <a:ea typeface="MS Mincho" panose="02020609040205080304" pitchFamily="49" charset="-128"/>
            </a:endParaRPr>
          </a:p>
          <a:p>
            <a:r>
              <a:rPr lang="en-US" dirty="0" err="1">
                <a:latin typeface="Consolas" panose="020B0609020204030204" pitchFamily="49" charset="0"/>
                <a:ea typeface="MS Mincho" panose="02020609040205080304" pitchFamily="49" charset="-128"/>
              </a:rPr>
              <a:t>def</a:t>
            </a:r>
            <a:r>
              <a:rPr lang="en-US" dirty="0">
                <a:latin typeface="Consolas" panose="020B0609020204030204" pitchFamily="49" charset="0"/>
                <a:ea typeface="MS Mincho" panose="02020609040205080304" pitchFamily="49" charset="-128"/>
              </a:rPr>
              <a:t> </a:t>
            </a:r>
            <a:r>
              <a:rPr lang="en-US" dirty="0" err="1">
                <a:latin typeface="Consolas" panose="020B0609020204030204" pitchFamily="49" charset="0"/>
                <a:ea typeface="MS Mincho" panose="02020609040205080304" pitchFamily="49" charset="-128"/>
              </a:rPr>
              <a:t>spam_filter</a:t>
            </a:r>
            <a:r>
              <a:rPr lang="en-US" dirty="0">
                <a:latin typeface="Consolas" panose="020B0609020204030204" pitchFamily="49" charset="0"/>
                <a:ea typeface="MS Mincho" panose="02020609040205080304" pitchFamily="49" charset="-128"/>
              </a:rPr>
              <a:t>(email):</a:t>
            </a:r>
          </a:p>
          <a:p>
            <a:r>
              <a:rPr lang="en-US" dirty="0">
                <a:latin typeface="Consolas" panose="020B0609020204030204" pitchFamily="49" charset="0"/>
                <a:ea typeface="MS Mincho" panose="02020609040205080304" pitchFamily="49" charset="-128"/>
              </a:rPr>
              <a:t>    for word in email:</a:t>
            </a:r>
          </a:p>
          <a:p>
            <a:r>
              <a:rPr lang="en-US" dirty="0">
                <a:latin typeface="Consolas" panose="020B0609020204030204" pitchFamily="49" charset="0"/>
                <a:ea typeface="MS Mincho" panose="02020609040205080304" pitchFamily="49" charset="-128"/>
              </a:rPr>
              <a:t>        if word in </a:t>
            </a:r>
            <a:r>
              <a:rPr lang="en-US" dirty="0" err="1">
                <a:latin typeface="Consolas" panose="020B0609020204030204" pitchFamily="49" charset="0"/>
                <a:ea typeface="MS Mincho" panose="02020609040205080304" pitchFamily="49" charset="-128"/>
              </a:rPr>
              <a:t>spam_keywords</a:t>
            </a:r>
            <a:r>
              <a:rPr lang="en-US" dirty="0">
                <a:latin typeface="Consolas" panose="020B0609020204030204" pitchFamily="49" charset="0"/>
                <a:ea typeface="MS Mincho" panose="02020609040205080304" pitchFamily="49" charset="-128"/>
              </a:rPr>
              <a:t>:</a:t>
            </a:r>
          </a:p>
          <a:p>
            <a:r>
              <a:rPr lang="en-US" dirty="0">
                <a:latin typeface="Consolas" panose="020B0609020204030204" pitchFamily="49" charset="0"/>
                <a:ea typeface="MS Mincho" panose="02020609040205080304" pitchFamily="49" charset="-128"/>
              </a:rPr>
              <a:t>            return "SPAM!"</a:t>
            </a:r>
          </a:p>
          <a:p>
            <a:r>
              <a:rPr lang="en-US" dirty="0">
                <a:latin typeface="Consolas" panose="020B0609020204030204" pitchFamily="49" charset="0"/>
                <a:ea typeface="MS Mincho" panose="02020609040205080304" pitchFamily="49" charset="-128"/>
              </a:rPr>
              <a:t>    return "HAM!"</a:t>
            </a:r>
          </a:p>
          <a:p>
            <a:r>
              <a:rPr lang="en-US" dirty="0">
                <a:latin typeface="Consolas" panose="020B0609020204030204" pitchFamily="49" charset="0"/>
                <a:ea typeface="MS Mincho" panose="02020609040205080304" pitchFamily="49" charset="-128"/>
              </a:rPr>
              <a:t>  </a:t>
            </a:r>
          </a:p>
          <a:p>
            <a:r>
              <a:rPr lang="en-US" dirty="0">
                <a:latin typeface="Consolas" panose="020B0609020204030204" pitchFamily="49" charset="0"/>
                <a:ea typeface="MS Mincho" panose="02020609040205080304" pitchFamily="49" charset="-128"/>
              </a:rPr>
              <a:t>email1 = ['Hi','Daeung','Special','gift','4U']</a:t>
            </a:r>
          </a:p>
          <a:p>
            <a:r>
              <a:rPr lang="en-US" dirty="0">
                <a:latin typeface="Consolas" panose="020B0609020204030204" pitchFamily="49" charset="0"/>
                <a:ea typeface="MS Mincho" panose="02020609040205080304" pitchFamily="49" charset="-128"/>
              </a:rPr>
              <a:t>print("email1 is " + </a:t>
            </a:r>
            <a:r>
              <a:rPr lang="en-US" dirty="0" err="1">
                <a:latin typeface="Consolas" panose="020B0609020204030204" pitchFamily="49" charset="0"/>
                <a:ea typeface="MS Mincho" panose="02020609040205080304" pitchFamily="49" charset="-128"/>
              </a:rPr>
              <a:t>spam_filter</a:t>
            </a:r>
            <a:r>
              <a:rPr lang="en-US" dirty="0">
                <a:latin typeface="Consolas" panose="020B0609020204030204" pitchFamily="49" charset="0"/>
                <a:ea typeface="MS Mincho" panose="02020609040205080304" pitchFamily="49" charset="-128"/>
              </a:rPr>
              <a:t>(email1))</a:t>
            </a:r>
          </a:p>
          <a:p>
            <a:endParaRPr lang="en-US" dirty="0">
              <a:latin typeface="Consolas" panose="020B0609020204030204" pitchFamily="49" charset="0"/>
              <a:ea typeface="MS Mincho" panose="02020609040205080304" pitchFamily="49" charset="-128"/>
            </a:endParaRPr>
          </a:p>
          <a:p>
            <a:r>
              <a:rPr lang="en-US" dirty="0">
                <a:latin typeface="Consolas" panose="020B0609020204030204" pitchFamily="49" charset="0"/>
                <a:ea typeface="MS Mincho" panose="02020609040205080304" pitchFamily="49" charset="-128"/>
              </a:rPr>
              <a:t>email2 = ['</a:t>
            </a:r>
            <a:r>
              <a:rPr lang="en-US" dirty="0" err="1">
                <a:latin typeface="Consolas" panose="020B0609020204030204" pitchFamily="49" charset="0"/>
                <a:ea typeface="MS Mincho" panose="02020609040205080304" pitchFamily="49" charset="-128"/>
              </a:rPr>
              <a:t>Hi','Daeung','Special','gift','for</a:t>
            </a:r>
            <a:r>
              <a:rPr lang="en-US" dirty="0">
                <a:latin typeface="Consolas" panose="020B0609020204030204" pitchFamily="49" charset="0"/>
                <a:ea typeface="MS Mincho" panose="02020609040205080304" pitchFamily="49" charset="-128"/>
              </a:rPr>
              <a:t> U']</a:t>
            </a:r>
          </a:p>
          <a:p>
            <a:r>
              <a:rPr lang="en-US" dirty="0">
                <a:latin typeface="Consolas" panose="020B0609020204030204" pitchFamily="49" charset="0"/>
                <a:ea typeface="MS Mincho" panose="02020609040205080304" pitchFamily="49" charset="-128"/>
              </a:rPr>
              <a:t>print("email2 is " + </a:t>
            </a:r>
            <a:r>
              <a:rPr lang="en-US" dirty="0" err="1">
                <a:latin typeface="Consolas" panose="020B0609020204030204" pitchFamily="49" charset="0"/>
                <a:ea typeface="MS Mincho" panose="02020609040205080304" pitchFamily="49" charset="-128"/>
              </a:rPr>
              <a:t>spam_filter</a:t>
            </a:r>
            <a:r>
              <a:rPr lang="en-US" dirty="0">
                <a:latin typeface="Consolas" panose="020B0609020204030204" pitchFamily="49" charset="0"/>
                <a:ea typeface="MS Mincho" panose="02020609040205080304" pitchFamily="49" charset="-128"/>
              </a:rPr>
              <a:t>(email2))</a:t>
            </a:r>
          </a:p>
          <a:p>
            <a:endParaRPr lang="en-US" dirty="0">
              <a:latin typeface="Consolas" panose="020B0609020204030204" pitchFamily="49" charset="0"/>
              <a:ea typeface="MS Mincho" panose="02020609040205080304" pitchFamily="49" charset="-128"/>
            </a:endParaRPr>
          </a:p>
          <a:p>
            <a:endParaRPr lang="en-US" dirty="0">
              <a:latin typeface="Consolas" panose="020B0609020204030204" pitchFamily="49" charset="0"/>
              <a:ea typeface="MS Mincho" panose="02020609040205080304" pitchFamily="49" charset="-128"/>
            </a:endParaRPr>
          </a:p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ea typeface="MS Mincho" panose="02020609040205080304" pitchFamily="49" charset="-128"/>
              </a:rPr>
              <a:t>email1 is SPAM!</a:t>
            </a:r>
          </a:p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ea typeface="MS Mincho" panose="02020609040205080304" pitchFamily="49" charset="-128"/>
              </a:rPr>
              <a:t>email2 is HAM!</a:t>
            </a:r>
          </a:p>
          <a:p>
            <a:endParaRPr lang="en-US" dirty="0">
              <a:latin typeface="Consolas" panose="020B0609020204030204" pitchFamily="49" charset="0"/>
              <a:ea typeface="MS Mincho" panose="02020609040205080304" pitchFamily="49" charset="-128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406640" y="1384418"/>
            <a:ext cx="2936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&lt; Spam filter example &gt;</a:t>
            </a:r>
          </a:p>
        </p:txBody>
      </p:sp>
    </p:spTree>
    <p:extLst>
      <p:ext uri="{BB962C8B-B14F-4D97-AF65-F5344CB8AC3E}">
        <p14:creationId xmlns:p14="http://schemas.microsoft.com/office/powerpoint/2010/main" val="37739793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Why use Machine Learning?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770880" y="2100470"/>
            <a:ext cx="658368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ea typeface="MS Mincho" panose="02020609040205080304" pitchFamily="49" charset="-128"/>
              </a:rPr>
              <a:t>model = </a:t>
            </a:r>
            <a:r>
              <a:rPr lang="en-US" dirty="0" err="1">
                <a:latin typeface="Consolas" panose="020B0609020204030204" pitchFamily="49" charset="0"/>
                <a:ea typeface="MS Mincho" panose="02020609040205080304" pitchFamily="49" charset="-128"/>
              </a:rPr>
              <a:t>MLAlgorithm</a:t>
            </a:r>
            <a:r>
              <a:rPr lang="en-US" dirty="0">
                <a:latin typeface="Consolas" panose="020B0609020204030204" pitchFamily="49" charset="0"/>
                <a:ea typeface="MS Mincho" panose="02020609040205080304" pitchFamily="49" charset="-128"/>
              </a:rPr>
              <a:t>()</a:t>
            </a:r>
          </a:p>
          <a:p>
            <a:r>
              <a:rPr lang="en-US" dirty="0" err="1">
                <a:latin typeface="Consolas" panose="020B0609020204030204" pitchFamily="49" charset="0"/>
                <a:ea typeface="MS Mincho" panose="02020609040205080304" pitchFamily="49" charset="-128"/>
              </a:rPr>
              <a:t>model.fit</a:t>
            </a:r>
            <a:r>
              <a:rPr lang="en-US" dirty="0">
                <a:latin typeface="Consolas" panose="020B0609020204030204" pitchFamily="49" charset="0"/>
                <a:ea typeface="MS Mincho" panose="02020609040205080304" pitchFamily="49" charset="-128"/>
              </a:rPr>
              <a:t>(emails, </a:t>
            </a:r>
            <a:r>
              <a:rPr lang="en-US" dirty="0" err="1">
                <a:latin typeface="Consolas" panose="020B0609020204030204" pitchFamily="49" charset="0"/>
                <a:ea typeface="MS Mincho" panose="02020609040205080304" pitchFamily="49" charset="-128"/>
              </a:rPr>
              <a:t>email_labels</a:t>
            </a:r>
            <a:r>
              <a:rPr lang="en-US" dirty="0">
                <a:latin typeface="Consolas" panose="020B0609020204030204" pitchFamily="49" charset="0"/>
                <a:ea typeface="MS Mincho" panose="02020609040205080304" pitchFamily="49" charset="-128"/>
              </a:rPr>
              <a:t>)</a:t>
            </a:r>
          </a:p>
          <a:p>
            <a:endParaRPr lang="en-US" dirty="0">
              <a:latin typeface="Consolas" panose="020B0609020204030204" pitchFamily="49" charset="0"/>
              <a:ea typeface="MS Mincho" panose="02020609040205080304" pitchFamily="49" charset="-128"/>
            </a:endParaRPr>
          </a:p>
          <a:p>
            <a:r>
              <a:rPr lang="en-US" dirty="0">
                <a:latin typeface="Consolas" panose="020B0609020204030204" pitchFamily="49" charset="0"/>
                <a:ea typeface="MS Mincho" panose="02020609040205080304" pitchFamily="49" charset="-128"/>
              </a:rPr>
              <a:t>email1 = ['Hi','Daeung','Special','gift','4U']</a:t>
            </a:r>
          </a:p>
          <a:p>
            <a:r>
              <a:rPr lang="en-US" dirty="0">
                <a:latin typeface="Consolas" panose="020B0609020204030204" pitchFamily="49" charset="0"/>
                <a:ea typeface="MS Mincho" panose="02020609040205080304" pitchFamily="49" charset="-128"/>
              </a:rPr>
              <a:t>print("email1 is " + </a:t>
            </a:r>
            <a:r>
              <a:rPr lang="en-US" dirty="0" err="1">
                <a:latin typeface="Consolas" panose="020B0609020204030204" pitchFamily="49" charset="0"/>
                <a:ea typeface="MS Mincho" panose="02020609040205080304" pitchFamily="49" charset="-128"/>
              </a:rPr>
              <a:t>model.predict</a:t>
            </a:r>
            <a:r>
              <a:rPr lang="en-US" dirty="0">
                <a:latin typeface="Consolas" panose="020B0609020204030204" pitchFamily="49" charset="0"/>
                <a:ea typeface="MS Mincho" panose="02020609040205080304" pitchFamily="49" charset="-128"/>
              </a:rPr>
              <a:t>(email1))</a:t>
            </a:r>
          </a:p>
          <a:p>
            <a:endParaRPr lang="en-US" dirty="0">
              <a:latin typeface="Consolas" panose="020B0609020204030204" pitchFamily="49" charset="0"/>
              <a:ea typeface="MS Mincho" panose="02020609040205080304" pitchFamily="49" charset="-128"/>
            </a:endParaRPr>
          </a:p>
          <a:p>
            <a:r>
              <a:rPr lang="en-US" dirty="0">
                <a:latin typeface="Consolas" panose="020B0609020204030204" pitchFamily="49" charset="0"/>
                <a:ea typeface="MS Mincho" panose="02020609040205080304" pitchFamily="49" charset="-128"/>
              </a:rPr>
              <a:t>email2 = ['</a:t>
            </a:r>
            <a:r>
              <a:rPr lang="en-US" dirty="0" err="1">
                <a:latin typeface="Consolas" panose="020B0609020204030204" pitchFamily="49" charset="0"/>
                <a:ea typeface="MS Mincho" panose="02020609040205080304" pitchFamily="49" charset="-128"/>
              </a:rPr>
              <a:t>Hi','Daeung','Special','gift','for</a:t>
            </a:r>
            <a:r>
              <a:rPr lang="en-US" dirty="0">
                <a:latin typeface="Consolas" panose="020B0609020204030204" pitchFamily="49" charset="0"/>
                <a:ea typeface="MS Mincho" panose="02020609040205080304" pitchFamily="49" charset="-128"/>
              </a:rPr>
              <a:t> U']</a:t>
            </a:r>
          </a:p>
          <a:p>
            <a:r>
              <a:rPr lang="en-US" dirty="0">
                <a:latin typeface="Consolas" panose="020B0609020204030204" pitchFamily="49" charset="0"/>
                <a:ea typeface="MS Mincho" panose="02020609040205080304" pitchFamily="49" charset="-128"/>
              </a:rPr>
              <a:t>print("email2 is " + </a:t>
            </a:r>
            <a:r>
              <a:rPr lang="en-US" dirty="0" err="1">
                <a:latin typeface="Consolas" panose="020B0609020204030204" pitchFamily="49" charset="0"/>
                <a:ea typeface="MS Mincho" panose="02020609040205080304" pitchFamily="49" charset="-128"/>
              </a:rPr>
              <a:t>model.predict</a:t>
            </a:r>
            <a:r>
              <a:rPr lang="en-US" dirty="0">
                <a:latin typeface="Consolas" panose="020B0609020204030204" pitchFamily="49" charset="0"/>
                <a:ea typeface="MS Mincho" panose="02020609040205080304" pitchFamily="49" charset="-128"/>
              </a:rPr>
              <a:t>(email2))</a:t>
            </a:r>
          </a:p>
          <a:p>
            <a:endParaRPr lang="en-US" dirty="0">
              <a:latin typeface="Consolas" panose="020B0609020204030204" pitchFamily="49" charset="0"/>
              <a:ea typeface="MS Mincho" panose="02020609040205080304" pitchFamily="49" charset="-128"/>
            </a:endParaRPr>
          </a:p>
          <a:p>
            <a:endParaRPr lang="en-US" dirty="0">
              <a:latin typeface="Consolas" panose="020B0609020204030204" pitchFamily="49" charset="0"/>
              <a:ea typeface="MS Mincho" panose="02020609040205080304" pitchFamily="49" charset="-128"/>
            </a:endParaRPr>
          </a:p>
          <a:p>
            <a:endParaRPr lang="en-US" dirty="0">
              <a:latin typeface="Consolas" panose="020B0609020204030204" pitchFamily="49" charset="0"/>
              <a:ea typeface="MS Mincho" panose="02020609040205080304" pitchFamily="49" charset="-128"/>
            </a:endParaRPr>
          </a:p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ea typeface="MS Mincho" panose="02020609040205080304" pitchFamily="49" charset="-128"/>
              </a:rPr>
              <a:t>email1 is SPAM!</a:t>
            </a:r>
          </a:p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ea typeface="MS Mincho" panose="02020609040205080304" pitchFamily="49" charset="-128"/>
              </a:rPr>
              <a:t>email2 is SPAM!</a:t>
            </a:r>
          </a:p>
          <a:p>
            <a:endParaRPr lang="en-US" dirty="0">
              <a:latin typeface="Consolas" panose="020B0609020204030204" pitchFamily="49" charset="0"/>
              <a:ea typeface="MS Mincho" panose="02020609040205080304" pitchFamily="49" charset="-128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406640" y="1384418"/>
            <a:ext cx="2936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&lt; Spam filter example &gt;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503" y="2369978"/>
            <a:ext cx="4572000" cy="27876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323406" y="1827926"/>
            <a:ext cx="2865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Machine Learning approach</a:t>
            </a:r>
          </a:p>
        </p:txBody>
      </p:sp>
    </p:spTree>
    <p:extLst>
      <p:ext uri="{BB962C8B-B14F-4D97-AF65-F5344CB8AC3E}">
        <p14:creationId xmlns:p14="http://schemas.microsoft.com/office/powerpoint/2010/main" val="29702063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Why use Machine Learning?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0046" y="2464593"/>
            <a:ext cx="4572000" cy="26320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1023" y="2309018"/>
            <a:ext cx="4572000" cy="278765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963486" y="1683741"/>
            <a:ext cx="2865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traditional approach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602286" y="1675526"/>
            <a:ext cx="2865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Machine Learning approach</a:t>
            </a:r>
          </a:p>
        </p:txBody>
      </p:sp>
    </p:spTree>
    <p:extLst>
      <p:ext uri="{BB962C8B-B14F-4D97-AF65-F5344CB8AC3E}">
        <p14:creationId xmlns:p14="http://schemas.microsoft.com/office/powerpoint/2010/main" val="29550923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Why use Machine Learning?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0046" y="2464593"/>
            <a:ext cx="4572000" cy="26320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t="42546" r="806"/>
          <a:stretch/>
        </p:blipFill>
        <p:spPr>
          <a:xfrm>
            <a:off x="6651023" y="3495040"/>
            <a:ext cx="4535137" cy="160162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963486" y="1683741"/>
            <a:ext cx="2865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traditional approach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602286" y="1675526"/>
            <a:ext cx="2865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Machine Learning approach</a:t>
            </a:r>
          </a:p>
        </p:txBody>
      </p:sp>
      <p:sp>
        <p:nvSpPr>
          <p:cNvPr id="3" name="Rectangle 2"/>
          <p:cNvSpPr/>
          <p:nvPr/>
        </p:nvSpPr>
        <p:spPr>
          <a:xfrm>
            <a:off x="8117840" y="3413760"/>
            <a:ext cx="3266440" cy="772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" r="-127" b="-3863"/>
          <a:stretch/>
        </p:blipFill>
        <p:spPr>
          <a:xfrm>
            <a:off x="6710397" y="2215632"/>
            <a:ext cx="4516403" cy="2065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091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Why use Machine Learning?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7840" y="1183540"/>
            <a:ext cx="6348070" cy="373389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064033" y="5195054"/>
            <a:ext cx="40639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1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Machine Learning can help humans learn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3037840" y="2063931"/>
            <a:ext cx="1351280" cy="25951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037840" y="3749039"/>
            <a:ext cx="6881223" cy="25951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723777" y="2322285"/>
            <a:ext cx="1907903" cy="25951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079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Why use Machine Learning?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7840" y="1183540"/>
            <a:ext cx="6348070" cy="373389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064033" y="5195054"/>
            <a:ext cx="40639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1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Machine Learning can help humans learn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9381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Types of Machine Learning Systems</a:t>
            </a:r>
          </a:p>
        </p:txBody>
      </p:sp>
      <p:sp>
        <p:nvSpPr>
          <p:cNvPr id="3" name="Rectangle 2"/>
          <p:cNvSpPr/>
          <p:nvPr/>
        </p:nvSpPr>
        <p:spPr>
          <a:xfrm>
            <a:off x="966651" y="1134964"/>
            <a:ext cx="4955178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dirty="0"/>
              <a:t>Trained with human supervision or not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dirty="0"/>
              <a:t>Supervised Learning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dirty="0"/>
              <a:t>Unsupervised Learning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dirty="0" err="1"/>
              <a:t>Semisupervised</a:t>
            </a:r>
            <a:r>
              <a:rPr lang="en-US" sz="2000" dirty="0"/>
              <a:t> Learning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dirty="0"/>
              <a:t>Reinforcement Learning</a:t>
            </a:r>
          </a:p>
        </p:txBody>
      </p:sp>
      <p:sp>
        <p:nvSpPr>
          <p:cNvPr id="7" name="Rectangle 6"/>
          <p:cNvSpPr/>
          <p:nvPr/>
        </p:nvSpPr>
        <p:spPr>
          <a:xfrm>
            <a:off x="966649" y="3088344"/>
            <a:ext cx="576507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dirty="0"/>
              <a:t>Able to learn incrementally on the fly or not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dirty="0"/>
              <a:t>Online Learning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dirty="0"/>
              <a:t>Batch Learning</a:t>
            </a:r>
          </a:p>
        </p:txBody>
      </p:sp>
      <p:sp>
        <p:nvSpPr>
          <p:cNvPr id="9" name="Rectangle 8"/>
          <p:cNvSpPr/>
          <p:nvPr/>
        </p:nvSpPr>
        <p:spPr>
          <a:xfrm>
            <a:off x="966648" y="4426171"/>
            <a:ext cx="5111935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dirty="0"/>
              <a:t>Simply comparing new data points to known data points or detecting patterns and building a predictive model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dirty="0"/>
              <a:t>Instance-based Learning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dirty="0"/>
              <a:t>Model-based Learning</a:t>
            </a:r>
          </a:p>
        </p:txBody>
      </p:sp>
    </p:spTree>
    <p:extLst>
      <p:ext uri="{BB962C8B-B14F-4D97-AF65-F5344CB8AC3E}">
        <p14:creationId xmlns:p14="http://schemas.microsoft.com/office/powerpoint/2010/main" val="2856417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Batch and Online Learning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23718" t="52298" r="49872" b="36438"/>
          <a:stretch/>
        </p:blipFill>
        <p:spPr>
          <a:xfrm>
            <a:off x="3540369" y="2265679"/>
            <a:ext cx="4829908" cy="110509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18846" t="81785" r="47949" b="6266"/>
          <a:stretch/>
        </p:blipFill>
        <p:spPr>
          <a:xfrm>
            <a:off x="2777587" y="5253611"/>
            <a:ext cx="6072555" cy="117230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066437" y="853486"/>
            <a:ext cx="1084108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dirty="0"/>
              <a:t>Batch learning (offline learning)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400" dirty="0"/>
              <a:t>Scan all data before building a model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400" dirty="0"/>
              <a:t>Data must be stored in memory or storage </a:t>
            </a:r>
          </a:p>
        </p:txBody>
      </p:sp>
      <p:sp>
        <p:nvSpPr>
          <p:cNvPr id="8" name="Rectangle 7"/>
          <p:cNvSpPr/>
          <p:nvPr/>
        </p:nvSpPr>
        <p:spPr>
          <a:xfrm>
            <a:off x="1066436" y="3606845"/>
            <a:ext cx="1084108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dirty="0"/>
              <a:t>Online learning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400" dirty="0"/>
              <a:t>Model will be updated by feeding data instances sequentially, either individually or by small groups called </a:t>
            </a:r>
            <a:r>
              <a:rPr lang="en-US" sz="2400" i="1" dirty="0"/>
              <a:t>mini-batches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400" dirty="0"/>
              <a:t>Sometimes with theory that the online model converges to the batch model</a:t>
            </a:r>
          </a:p>
        </p:txBody>
      </p:sp>
    </p:spTree>
    <p:extLst>
      <p:ext uri="{BB962C8B-B14F-4D97-AF65-F5344CB8AC3E}">
        <p14:creationId xmlns:p14="http://schemas.microsoft.com/office/powerpoint/2010/main" val="830608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2120" y="802123"/>
            <a:ext cx="9678794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sz="2000" dirty="0"/>
              <a:t> </a:t>
            </a:r>
            <a:r>
              <a:rPr lang="ko-KR" altLang="en-US" sz="2000" dirty="0"/>
              <a:t>참고 자료</a:t>
            </a:r>
            <a:endParaRPr lang="en-US" sz="2000" dirty="0"/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/>
              <a:t> Hands-On Machine Learning with </a:t>
            </a:r>
            <a:r>
              <a:rPr lang="en-US" sz="2000" dirty="0" err="1"/>
              <a:t>Scikit</a:t>
            </a:r>
            <a:r>
              <a:rPr lang="en-US" sz="2000" dirty="0"/>
              <a:t>-Learn and </a:t>
            </a:r>
            <a:r>
              <a:rPr lang="en-US" sz="2000" dirty="0" err="1"/>
              <a:t>TensorFlow</a:t>
            </a:r>
            <a:r>
              <a:rPr lang="en-US" sz="2000" dirty="0"/>
              <a:t> by </a:t>
            </a:r>
            <a:r>
              <a:rPr lang="en-US" sz="2000" dirty="0" err="1"/>
              <a:t>Aurelien</a:t>
            </a:r>
            <a:r>
              <a:rPr lang="en-US" sz="2000" dirty="0"/>
              <a:t> </a:t>
            </a:r>
            <a:r>
              <a:rPr lang="en-US" sz="2000" dirty="0" err="1"/>
              <a:t>Geron</a:t>
            </a:r>
            <a:endParaRPr lang="en-US" sz="2000" dirty="0"/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/>
              <a:t> cs231n (Convolutional Neural Networks for Visual Recognition) 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sz="2000" dirty="0" smtClean="0"/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sz="2000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ko-KR" altLang="en-US" sz="2000" dirty="0"/>
              <a:t>강의 자료 및 예제코드 다운로드 주소</a:t>
            </a:r>
            <a:endParaRPr lang="en-US" altLang="ko-KR" sz="2000" dirty="0"/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/>
              <a:t>https://github.com/duyoon/kigam_ml_seminar_2018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en-US" sz="2000" dirty="0"/>
          </a:p>
          <a:p>
            <a:pPr lvl="1">
              <a:lnSpc>
                <a:spcPct val="150000"/>
              </a:lnSpc>
            </a:pPr>
            <a:r>
              <a:rPr lang="en-US" sz="2000" dirty="0"/>
              <a:t> 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5989" y="2789432"/>
            <a:ext cx="2974892" cy="3596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2256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Instance-Based vs. Model-Based Learning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718" y="1750060"/>
            <a:ext cx="5486400" cy="26517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4167" y="1689100"/>
            <a:ext cx="5486400" cy="277368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758145" y="4462780"/>
            <a:ext cx="24667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Instance-Based Learning</a:t>
            </a:r>
          </a:p>
        </p:txBody>
      </p:sp>
      <p:sp>
        <p:nvSpPr>
          <p:cNvPr id="8" name="Rectangle 7"/>
          <p:cNvSpPr/>
          <p:nvPr/>
        </p:nvSpPr>
        <p:spPr>
          <a:xfrm>
            <a:off x="8073984" y="4462780"/>
            <a:ext cx="22894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Model-Based Learning</a:t>
            </a:r>
          </a:p>
        </p:txBody>
      </p:sp>
    </p:spTree>
    <p:extLst>
      <p:ext uri="{BB962C8B-B14F-4D97-AF65-F5344CB8AC3E}">
        <p14:creationId xmlns:p14="http://schemas.microsoft.com/office/powerpoint/2010/main" val="4026522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9399" y="0"/>
            <a:ext cx="11224623" cy="812800"/>
          </a:xfrm>
        </p:spPr>
        <p:txBody>
          <a:bodyPr/>
          <a:lstStyle/>
          <a:p>
            <a:r>
              <a:rPr lang="en-US" dirty="0"/>
              <a:t>Types of Machine Learning – Human supervision or not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03548" y="1195003"/>
            <a:ext cx="4913183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b="1" dirty="0"/>
              <a:t> Supervised Learning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 Classification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 Regression</a:t>
            </a:r>
          </a:p>
          <a:p>
            <a:pPr>
              <a:lnSpc>
                <a:spcPct val="150000"/>
              </a:lnSpc>
              <a:buFont typeface="Wingdings" pitchFamily="2" charset="2"/>
              <a:buChar char="q"/>
            </a:pPr>
            <a:endParaRPr lang="en-US" b="1" dirty="0"/>
          </a:p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b="1" dirty="0"/>
              <a:t> Unsupervised Learning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 Clustering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 Dimensionality Reduction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 Generative Models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b="1" dirty="0"/>
              <a:t>…</a:t>
            </a:r>
          </a:p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b="1" dirty="0"/>
              <a:t> Semi-supervised Learning</a:t>
            </a:r>
          </a:p>
          <a:p>
            <a:pPr lvl="1">
              <a:lnSpc>
                <a:spcPct val="150000"/>
              </a:lnSpc>
            </a:pPr>
            <a:r>
              <a:rPr lang="en-US" b="1" dirty="0"/>
              <a:t> </a:t>
            </a:r>
          </a:p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b="1" dirty="0"/>
              <a:t> Reinforcement Learning</a:t>
            </a:r>
          </a:p>
        </p:txBody>
      </p:sp>
    </p:spTree>
    <p:extLst>
      <p:ext uri="{BB962C8B-B14F-4D97-AF65-F5344CB8AC3E}">
        <p14:creationId xmlns:p14="http://schemas.microsoft.com/office/powerpoint/2010/main" val="2506448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9399" y="0"/>
            <a:ext cx="11224623" cy="812800"/>
          </a:xfrm>
        </p:spPr>
        <p:txBody>
          <a:bodyPr/>
          <a:lstStyle/>
          <a:p>
            <a:r>
              <a:rPr lang="en-US" dirty="0"/>
              <a:t>Types of Machine Learning – Human supervision or not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03548" y="1195003"/>
            <a:ext cx="4913183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b="1" dirty="0"/>
              <a:t> Supervised Learning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 Classification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 Regression</a:t>
            </a:r>
          </a:p>
          <a:p>
            <a:pPr>
              <a:lnSpc>
                <a:spcPct val="150000"/>
              </a:lnSpc>
              <a:buFont typeface="Wingdings" pitchFamily="2" charset="2"/>
              <a:buChar char="q"/>
            </a:pPr>
            <a:endParaRPr lang="en-US" b="1" dirty="0"/>
          </a:p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b="1" dirty="0"/>
              <a:t> Unsupervised Learning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 Clustering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 Dimensionality Reduction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 Generative Models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b="1" dirty="0"/>
              <a:t>…</a:t>
            </a:r>
          </a:p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b="1" dirty="0"/>
              <a:t> Semi-supervised Learning</a:t>
            </a:r>
          </a:p>
          <a:p>
            <a:pPr lvl="1">
              <a:lnSpc>
                <a:spcPct val="150000"/>
              </a:lnSpc>
            </a:pPr>
            <a:r>
              <a:rPr lang="en-US" b="1" dirty="0"/>
              <a:t> </a:t>
            </a:r>
          </a:p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b="1" dirty="0"/>
              <a:t> Reinforcement Learning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1213" y="3708903"/>
            <a:ext cx="4033075" cy="129114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0992" y="3554583"/>
            <a:ext cx="3361692" cy="170886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927324" y="3124559"/>
            <a:ext cx="248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Classification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821783" y="3124559"/>
            <a:ext cx="248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Regression</a:t>
            </a:r>
          </a:p>
        </p:txBody>
      </p:sp>
      <p:sp>
        <p:nvSpPr>
          <p:cNvPr id="9" name="Rectangle 8"/>
          <p:cNvSpPr/>
          <p:nvPr/>
        </p:nvSpPr>
        <p:spPr>
          <a:xfrm>
            <a:off x="6774228" y="1458601"/>
            <a:ext cx="259141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/>
              <a:t>&lt;Supervised Learning&gt;</a:t>
            </a:r>
            <a:endParaRPr lang="en-US" sz="2000" dirty="0"/>
          </a:p>
        </p:txBody>
      </p:sp>
      <p:sp>
        <p:nvSpPr>
          <p:cNvPr id="10" name="Rectangle 9"/>
          <p:cNvSpPr/>
          <p:nvPr/>
        </p:nvSpPr>
        <p:spPr>
          <a:xfrm>
            <a:off x="6270172" y="2070669"/>
            <a:ext cx="360486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Label(</a:t>
            </a:r>
            <a:r>
              <a:rPr lang="ko-KR" altLang="en-US" dirty="0"/>
              <a:t>미리 정해놓은 정답</a:t>
            </a:r>
            <a:r>
              <a:rPr lang="en-US" dirty="0"/>
              <a:t>)</a:t>
            </a:r>
            <a:r>
              <a:rPr lang="ko-KR" altLang="en-US" dirty="0"/>
              <a:t>이 있는 자료로 학습</a:t>
            </a:r>
            <a:endParaRPr lang="en-US" altLang="ko-KR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5365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9399" y="0"/>
            <a:ext cx="11224623" cy="812800"/>
          </a:xfrm>
        </p:spPr>
        <p:txBody>
          <a:bodyPr/>
          <a:lstStyle/>
          <a:p>
            <a:r>
              <a:rPr lang="en-US" dirty="0"/>
              <a:t>Types of Machine Learning – Human supervision or not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03548" y="1195003"/>
            <a:ext cx="4913183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b="1" dirty="0"/>
              <a:t> Supervised Learning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 Classification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 Regression</a:t>
            </a:r>
          </a:p>
          <a:p>
            <a:pPr>
              <a:lnSpc>
                <a:spcPct val="150000"/>
              </a:lnSpc>
              <a:buFont typeface="Wingdings" pitchFamily="2" charset="2"/>
              <a:buChar char="q"/>
            </a:pPr>
            <a:endParaRPr lang="en-US" b="1" dirty="0"/>
          </a:p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b="1" dirty="0"/>
              <a:t> Unsupervised Learning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 Clustering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 Dimensionality Reduction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 Generative Models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b="1" dirty="0"/>
              <a:t>…</a:t>
            </a:r>
          </a:p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b="1" dirty="0"/>
              <a:t> Semi-supervised Learning</a:t>
            </a:r>
          </a:p>
          <a:p>
            <a:pPr lvl="1">
              <a:lnSpc>
                <a:spcPct val="150000"/>
              </a:lnSpc>
            </a:pPr>
            <a:r>
              <a:rPr lang="en-US" b="1" dirty="0"/>
              <a:t> </a:t>
            </a:r>
          </a:p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b="1" dirty="0"/>
              <a:t> Reinforcement Learning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357458" y="972125"/>
            <a:ext cx="528892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/>
              <a:t>&lt;Unsupervised Learning&gt;</a:t>
            </a:r>
            <a:endParaRPr lang="en-US" sz="2000" dirty="0"/>
          </a:p>
        </p:txBody>
      </p:sp>
      <p:sp>
        <p:nvSpPr>
          <p:cNvPr id="12" name="Rectangle 11"/>
          <p:cNvSpPr/>
          <p:nvPr/>
        </p:nvSpPr>
        <p:spPr>
          <a:xfrm>
            <a:off x="5269942" y="1525283"/>
            <a:ext cx="620842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Label(</a:t>
            </a:r>
            <a:r>
              <a:rPr lang="ko-KR" altLang="en-US" dirty="0"/>
              <a:t>미리 정해놓은 정답</a:t>
            </a:r>
            <a:r>
              <a:rPr lang="en-US" dirty="0"/>
              <a:t>)</a:t>
            </a:r>
            <a:r>
              <a:rPr lang="ko-KR" altLang="en-US" dirty="0"/>
              <a:t>이 없는 경우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데이터에 내재된 패턴</a:t>
            </a:r>
            <a:r>
              <a:rPr lang="en-US" altLang="ko-KR" dirty="0"/>
              <a:t>, </a:t>
            </a:r>
            <a:r>
              <a:rPr lang="ko-KR" altLang="en-US" dirty="0"/>
              <a:t>특성</a:t>
            </a:r>
            <a:r>
              <a:rPr lang="en-US" altLang="ko-KR" dirty="0"/>
              <a:t>, </a:t>
            </a:r>
            <a:r>
              <a:rPr lang="ko-KR" altLang="en-US" dirty="0"/>
              <a:t>구조를 학습을 통해 발견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/>
          </a:p>
          <a:p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8839" y="2719288"/>
            <a:ext cx="2875941" cy="1390038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142045" y="4093097"/>
            <a:ext cx="1312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cs typeface="Arial" panose="020B0604020202020204" pitchFamily="34" charset="0"/>
              </a:rPr>
              <a:t>Clustering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3446" y="2540575"/>
            <a:ext cx="2753053" cy="1813804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0581380" y="3728765"/>
            <a:ext cx="142727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i="1" u="none" strike="noStrike" dirty="0">
                <a:solidFill>
                  <a:srgbClr val="000000"/>
                </a:solidFill>
                <a:effectLst/>
                <a:cs typeface="Arial" panose="020B0604020202020204" pitchFamily="34" charset="0"/>
              </a:rPr>
              <a:t>t-SNE visualization</a:t>
            </a:r>
            <a:endParaRPr lang="en-US" i="1" dirty="0">
              <a:cs typeface="Arial" panose="020B0604020202020204" pitchFamily="34" charset="0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4478568" y="4601970"/>
            <a:ext cx="2822401" cy="1134676"/>
            <a:chOff x="-272084" y="4613790"/>
            <a:chExt cx="5286836" cy="2622299"/>
          </a:xfrm>
        </p:grpSpPr>
        <p:pic>
          <p:nvPicPr>
            <p:cNvPr id="18" name="Picture 4" descr="Image result for Dimensionality Reduction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1540" b="39676"/>
            <a:stretch/>
          </p:blipFill>
          <p:spPr bwMode="auto">
            <a:xfrm>
              <a:off x="-272084" y="4613790"/>
              <a:ext cx="2220567" cy="26222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4" descr="Image result for Dimensionality Reduction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930" b="40128"/>
            <a:stretch/>
          </p:blipFill>
          <p:spPr bwMode="auto">
            <a:xfrm>
              <a:off x="2858513" y="4613790"/>
              <a:ext cx="2156239" cy="2622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Right Arrow 19"/>
            <p:cNvSpPr/>
            <p:nvPr/>
          </p:nvSpPr>
          <p:spPr>
            <a:xfrm>
              <a:off x="2124098" y="5726777"/>
              <a:ext cx="558800" cy="477520"/>
            </a:xfrm>
            <a:prstGeom prst="rightArrow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Rectangle 20"/>
          <p:cNvSpPr/>
          <p:nvPr/>
        </p:nvSpPr>
        <p:spPr>
          <a:xfrm>
            <a:off x="4577198" y="5911321"/>
            <a:ext cx="29577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>
                <a:cs typeface="Arial" panose="020B0604020202020204" pitchFamily="34" charset="0"/>
              </a:rPr>
              <a:t>Dimensionality reduction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96854" y="4770813"/>
            <a:ext cx="2881647" cy="1392796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8709623" y="6163609"/>
            <a:ext cx="25853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i="1" u="none" strike="noStrike" dirty="0">
                <a:solidFill>
                  <a:srgbClr val="000000"/>
                </a:solidFill>
                <a:effectLst/>
                <a:cs typeface="Arial" panose="020B0604020202020204" pitchFamily="34" charset="0"/>
              </a:rPr>
              <a:t>Anomaly detection</a:t>
            </a:r>
            <a:endParaRPr lang="en-US" i="1" dirty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1546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9399" y="0"/>
            <a:ext cx="11224623" cy="812800"/>
          </a:xfrm>
        </p:spPr>
        <p:txBody>
          <a:bodyPr/>
          <a:lstStyle/>
          <a:p>
            <a:r>
              <a:rPr lang="en-US" dirty="0"/>
              <a:t>Types of Machine Learning – Human supervision or not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03548" y="1195003"/>
            <a:ext cx="4913183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b="1" dirty="0"/>
              <a:t> Supervised Learning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 Classification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 Regression</a:t>
            </a:r>
          </a:p>
          <a:p>
            <a:pPr>
              <a:lnSpc>
                <a:spcPct val="150000"/>
              </a:lnSpc>
              <a:buFont typeface="Wingdings" pitchFamily="2" charset="2"/>
              <a:buChar char="q"/>
            </a:pPr>
            <a:endParaRPr lang="en-US" b="1" dirty="0"/>
          </a:p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b="1" dirty="0"/>
              <a:t> Unsupervised Learning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 Clustering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 Dimensionality Reduction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 Generative Models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b="1" dirty="0"/>
              <a:t>…</a:t>
            </a:r>
          </a:p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b="1" dirty="0"/>
              <a:t> Semi-supervised Learning</a:t>
            </a:r>
          </a:p>
          <a:p>
            <a:pPr lvl="1">
              <a:lnSpc>
                <a:spcPct val="150000"/>
              </a:lnSpc>
            </a:pPr>
            <a:r>
              <a:rPr lang="en-US" b="1" dirty="0"/>
              <a:t> </a:t>
            </a:r>
          </a:p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b="1" dirty="0"/>
              <a:t> Reinforcement Learning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357458" y="972125"/>
            <a:ext cx="528892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/>
              <a:t>&lt;</a:t>
            </a:r>
            <a:r>
              <a:rPr lang="en-US" sz="2000" b="1" dirty="0" err="1"/>
              <a:t>Semisupervised</a:t>
            </a:r>
            <a:r>
              <a:rPr lang="en-US" sz="2000" b="1" dirty="0"/>
              <a:t> Learning&gt;</a:t>
            </a:r>
            <a:endParaRPr lang="en-US" sz="2000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1268" y="2919432"/>
            <a:ext cx="5695406" cy="2752780"/>
          </a:xfrm>
          <a:prstGeom prst="rect">
            <a:avLst/>
          </a:prstGeom>
        </p:spPr>
      </p:pic>
      <p:sp>
        <p:nvSpPr>
          <p:cNvPr id="25" name="Rectangle 24"/>
          <p:cNvSpPr/>
          <p:nvPr/>
        </p:nvSpPr>
        <p:spPr>
          <a:xfrm>
            <a:off x="4992871" y="1613899"/>
            <a:ext cx="665351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/>
              <a:t>Supervised + unsupervised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정답이 있는 데이터가 적고 정답이 없는 데이터가 많을 경우</a:t>
            </a:r>
            <a:endParaRPr lang="en-US" altLang="ko-KR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3108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9399" y="0"/>
            <a:ext cx="11224623" cy="812800"/>
          </a:xfrm>
        </p:spPr>
        <p:txBody>
          <a:bodyPr/>
          <a:lstStyle/>
          <a:p>
            <a:r>
              <a:rPr lang="en-US" dirty="0"/>
              <a:t>Types of Machine Learning – Human supervision or not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03548" y="1195003"/>
            <a:ext cx="4913183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b="1" dirty="0"/>
              <a:t> Supervised Learning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 Classification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 Regression</a:t>
            </a:r>
          </a:p>
          <a:p>
            <a:pPr>
              <a:lnSpc>
                <a:spcPct val="150000"/>
              </a:lnSpc>
              <a:buFont typeface="Wingdings" pitchFamily="2" charset="2"/>
              <a:buChar char="q"/>
            </a:pPr>
            <a:endParaRPr lang="en-US" b="1" dirty="0"/>
          </a:p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b="1" dirty="0"/>
              <a:t> Unsupervised Learning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 Clustering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 Dimensionality Reduction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 Generative Models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b="1" dirty="0"/>
              <a:t>…</a:t>
            </a:r>
          </a:p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b="1" dirty="0"/>
              <a:t> Semi-supervised Learning</a:t>
            </a:r>
          </a:p>
          <a:p>
            <a:pPr lvl="1">
              <a:lnSpc>
                <a:spcPct val="150000"/>
              </a:lnSpc>
            </a:pPr>
            <a:r>
              <a:rPr lang="en-US" b="1" dirty="0"/>
              <a:t> </a:t>
            </a:r>
          </a:p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b="1" dirty="0"/>
              <a:t> Reinforcement Learning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357458" y="972125"/>
            <a:ext cx="528892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/>
              <a:t>&lt;Reinforcement Learning&gt;</a:t>
            </a:r>
            <a:endParaRPr lang="en-US" sz="2000" dirty="0"/>
          </a:p>
        </p:txBody>
      </p:sp>
      <p:sp>
        <p:nvSpPr>
          <p:cNvPr id="25" name="Rectangle 24"/>
          <p:cNvSpPr/>
          <p:nvPr/>
        </p:nvSpPr>
        <p:spPr>
          <a:xfrm>
            <a:off x="4992871" y="1613899"/>
            <a:ext cx="665351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에이전트가 환경</a:t>
            </a:r>
            <a:r>
              <a:rPr lang="en-US" altLang="ko-KR" dirty="0"/>
              <a:t>(environment) </a:t>
            </a:r>
            <a:r>
              <a:rPr lang="ko-KR" altLang="en-US" dirty="0"/>
              <a:t>내에서 보상</a:t>
            </a:r>
            <a:r>
              <a:rPr lang="en-US" altLang="ko-KR" dirty="0"/>
              <a:t>(rewards)</a:t>
            </a:r>
            <a:r>
              <a:rPr lang="ko-KR" altLang="en-US" dirty="0"/>
              <a:t>이 최대화 되는 일련의 행동</a:t>
            </a:r>
            <a:r>
              <a:rPr lang="en-US" altLang="ko-KR" dirty="0"/>
              <a:t>(action)</a:t>
            </a:r>
            <a:r>
              <a:rPr lang="ko-KR" altLang="en-US" dirty="0"/>
              <a:t>을 수행하도록 학습하는 기법</a:t>
            </a:r>
            <a:endParaRPr lang="en-US" altLang="ko-KR" dirty="0"/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5109" y="2537229"/>
            <a:ext cx="5468983" cy="3911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133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Types of Machine Learning Systems</a:t>
            </a:r>
          </a:p>
        </p:txBody>
      </p:sp>
      <p:sp>
        <p:nvSpPr>
          <p:cNvPr id="3" name="Rectangle 2"/>
          <p:cNvSpPr/>
          <p:nvPr/>
        </p:nvSpPr>
        <p:spPr>
          <a:xfrm>
            <a:off x="557346" y="1134964"/>
            <a:ext cx="4955178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dirty="0"/>
              <a:t>Trained with human supervision or not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dirty="0"/>
              <a:t>Supervised Learning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dirty="0"/>
              <a:t>Unsupervised Learning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dirty="0" err="1"/>
              <a:t>Semisupervised</a:t>
            </a:r>
            <a:r>
              <a:rPr lang="en-US" sz="2000" dirty="0"/>
              <a:t> Learning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dirty="0"/>
              <a:t>Reinforcement Learning</a:t>
            </a:r>
          </a:p>
        </p:txBody>
      </p:sp>
      <p:sp>
        <p:nvSpPr>
          <p:cNvPr id="7" name="Rectangle 6"/>
          <p:cNvSpPr/>
          <p:nvPr/>
        </p:nvSpPr>
        <p:spPr>
          <a:xfrm>
            <a:off x="557344" y="3088344"/>
            <a:ext cx="576507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dirty="0"/>
              <a:t>Able to learn incrementally on the fly or not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dirty="0"/>
              <a:t>Online Learning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dirty="0"/>
              <a:t>Batch Learning</a:t>
            </a:r>
          </a:p>
        </p:txBody>
      </p:sp>
      <p:sp>
        <p:nvSpPr>
          <p:cNvPr id="9" name="Rectangle 8"/>
          <p:cNvSpPr/>
          <p:nvPr/>
        </p:nvSpPr>
        <p:spPr>
          <a:xfrm>
            <a:off x="557343" y="4426171"/>
            <a:ext cx="5111935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dirty="0"/>
              <a:t>Simply comparing new data points to known data points or detecting patterns and building a predictive model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dirty="0"/>
              <a:t>Instance-based Learning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dirty="0"/>
              <a:t>Model-based Learning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220823" y="1886857"/>
            <a:ext cx="615696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ko-KR" altLang="en-US" dirty="0"/>
              <a:t>비트코인 가격 예측</a:t>
            </a:r>
            <a:endParaRPr lang="en-US" altLang="ko-KR" dirty="0"/>
          </a:p>
          <a:p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과거의 비트코인 가격 정보 이용 </a:t>
            </a:r>
            <a:r>
              <a:rPr lang="en-US" altLang="ko-KR" dirty="0">
                <a:sym typeface="Wingdings" panose="05000000000000000000" pitchFamily="2" charset="2"/>
              </a:rPr>
              <a:t> </a:t>
            </a:r>
            <a:r>
              <a:rPr lang="en-US" altLang="ko-KR" b="1" dirty="0">
                <a:solidFill>
                  <a:srgbClr val="FF0000"/>
                </a:solidFill>
                <a:sym typeface="Wingdings" panose="05000000000000000000" pitchFamily="2" charset="2"/>
              </a:rPr>
              <a:t>supervised learning</a:t>
            </a:r>
            <a:endParaRPr lang="en-US" altLang="ko-KR" b="1" dirty="0">
              <a:solidFill>
                <a:srgbClr val="FF0000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가격 예측 </a:t>
            </a:r>
            <a:r>
              <a:rPr lang="en-US" altLang="ko-KR" dirty="0">
                <a:sym typeface="Wingdings" panose="05000000000000000000" pitchFamily="2" charset="2"/>
              </a:rPr>
              <a:t> </a:t>
            </a:r>
            <a:r>
              <a:rPr lang="en-US" altLang="ko-KR" b="1" dirty="0">
                <a:solidFill>
                  <a:srgbClr val="FF0000"/>
                </a:solidFill>
                <a:sym typeface="Wingdings" panose="05000000000000000000" pitchFamily="2" charset="2"/>
              </a:rPr>
              <a:t>regression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ym typeface="Wingdings" panose="05000000000000000000" pitchFamily="2" charset="2"/>
              </a:rPr>
              <a:t>실시간 자료 업데이트 </a:t>
            </a:r>
            <a:r>
              <a:rPr lang="en-US" altLang="ko-KR" dirty="0">
                <a:sym typeface="Wingdings" panose="05000000000000000000" pitchFamily="2" charset="2"/>
              </a:rPr>
              <a:t> </a:t>
            </a:r>
            <a:r>
              <a:rPr lang="en-US" altLang="ko-KR" b="1" dirty="0">
                <a:solidFill>
                  <a:srgbClr val="FF0000"/>
                </a:solidFill>
                <a:sym typeface="Wingdings" panose="05000000000000000000" pitchFamily="2" charset="2"/>
              </a:rPr>
              <a:t>online learning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ym typeface="Wingdings" panose="05000000000000000000" pitchFamily="2" charset="2"/>
              </a:rPr>
              <a:t>linear regression</a:t>
            </a:r>
            <a:r>
              <a:rPr lang="ko-KR" altLang="en-US" dirty="0">
                <a:sym typeface="Wingdings" panose="05000000000000000000" pitchFamily="2" charset="2"/>
              </a:rPr>
              <a:t>을 이용할 경우 </a:t>
            </a:r>
            <a:r>
              <a:rPr lang="en-US" altLang="ko-KR" dirty="0">
                <a:sym typeface="Wingdings" panose="05000000000000000000" pitchFamily="2" charset="2"/>
              </a:rPr>
              <a:t> </a:t>
            </a:r>
            <a:r>
              <a:rPr lang="en-US" altLang="ko-KR" b="1" dirty="0">
                <a:solidFill>
                  <a:srgbClr val="FF0000"/>
                </a:solidFill>
                <a:sym typeface="Wingdings" panose="05000000000000000000" pitchFamily="2" charset="2"/>
              </a:rPr>
              <a:t>model-based learning</a:t>
            </a:r>
            <a:endParaRPr lang="en-US" altLang="ko-KR" b="1" dirty="0">
              <a:solidFill>
                <a:srgbClr val="FF0000"/>
              </a:solidFill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2876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3980329" y="1010194"/>
            <a:ext cx="7817224" cy="5529943"/>
          </a:xfrm>
          <a:prstGeom prst="rect">
            <a:avLst/>
          </a:prstGeom>
          <a:solidFill>
            <a:schemeClr val="accent1">
              <a:lumMod val="60000"/>
              <a:lumOff val="40000"/>
              <a:alpha val="2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 Algorithms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045434" y="1159552"/>
            <a:ext cx="4904488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sz="1600" dirty="0"/>
              <a:t> Linear/Logistic Regression</a:t>
            </a:r>
          </a:p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sz="1600" dirty="0"/>
              <a:t> k-Nearest Neighbors</a:t>
            </a:r>
          </a:p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sz="1600" dirty="0"/>
              <a:t> Support Vector Machines</a:t>
            </a:r>
          </a:p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sz="1600" dirty="0"/>
              <a:t> Tree-based Model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1600" dirty="0"/>
              <a:t>	Decision Tree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1600" dirty="0"/>
              <a:t>	Random Forest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1600" dirty="0"/>
              <a:t>	Gradient Boosting Machine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1600" dirty="0"/>
              <a:t>	Extreme Gradient Boosting (</a:t>
            </a:r>
            <a:r>
              <a:rPr lang="en-US" sz="1600" dirty="0" err="1"/>
              <a:t>XGBoost</a:t>
            </a:r>
            <a:r>
              <a:rPr lang="en-US" sz="1600" dirty="0"/>
              <a:t>)</a:t>
            </a:r>
          </a:p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sz="1600" dirty="0"/>
              <a:t> Neural Networks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1600" dirty="0"/>
              <a:t>	Shallow Neural Networks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1600" dirty="0"/>
              <a:t>	Deep Neural Networks</a:t>
            </a:r>
          </a:p>
          <a:p>
            <a:pPr>
              <a:lnSpc>
                <a:spcPct val="150000"/>
              </a:lnSpc>
            </a:pPr>
            <a:endParaRPr lang="en-US" sz="1600" dirty="0"/>
          </a:p>
          <a:p>
            <a:pPr>
              <a:lnSpc>
                <a:spcPct val="150000"/>
              </a:lnSpc>
            </a:pPr>
            <a:r>
              <a:rPr lang="en-US" sz="1600" dirty="0"/>
              <a:t>	</a:t>
            </a:r>
          </a:p>
          <a:p>
            <a:pPr>
              <a:lnSpc>
                <a:spcPct val="150000"/>
              </a:lnSpc>
            </a:pPr>
            <a:endParaRPr lang="en-US" sz="1600" dirty="0"/>
          </a:p>
        </p:txBody>
      </p:sp>
      <p:sp>
        <p:nvSpPr>
          <p:cNvPr id="5" name="Rectangle 4"/>
          <p:cNvSpPr/>
          <p:nvPr/>
        </p:nvSpPr>
        <p:spPr>
          <a:xfrm>
            <a:off x="7115896" y="4492504"/>
            <a:ext cx="628244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dirty="0"/>
              <a:t> Multilayer Perceptron (MLP)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dirty="0"/>
              <a:t> Convolutional Neural Networks (CNN)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dirty="0"/>
              <a:t> Recurrent Neural Networks (RNN)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dirty="0"/>
              <a:t>Capsule Networks (</a:t>
            </a:r>
            <a:r>
              <a:rPr lang="en-US" sz="1600" dirty="0" err="1"/>
              <a:t>CapsNet</a:t>
            </a:r>
            <a:r>
              <a:rPr lang="en-US" sz="1600" dirty="0"/>
              <a:t>)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dirty="0"/>
              <a:t>…… 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6998633" y="5104714"/>
            <a:ext cx="98135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/>
          <p:cNvGrpSpPr/>
          <p:nvPr/>
        </p:nvGrpSpPr>
        <p:grpSpPr>
          <a:xfrm>
            <a:off x="7979992" y="4736912"/>
            <a:ext cx="180020" cy="1468544"/>
            <a:chOff x="4896036" y="4683616"/>
            <a:chExt cx="180020" cy="1468544"/>
          </a:xfrm>
        </p:grpSpPr>
        <p:cxnSp>
          <p:nvCxnSpPr>
            <p:cNvPr id="8" name="Straight Connector 7"/>
            <p:cNvCxnSpPr/>
            <p:nvPr/>
          </p:nvCxnSpPr>
          <p:spPr>
            <a:xfrm>
              <a:off x="4896036" y="4683616"/>
              <a:ext cx="0" cy="146854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4896036" y="6152160"/>
              <a:ext cx="180020" cy="0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4896036" y="5784500"/>
              <a:ext cx="180020" cy="0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4896036" y="5416840"/>
              <a:ext cx="180020" cy="0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4896036" y="5049180"/>
              <a:ext cx="180020" cy="0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4896036" y="4689140"/>
              <a:ext cx="180020" cy="0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>
            <a:off x="503548" y="1195003"/>
            <a:ext cx="4913183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b="1" dirty="0"/>
              <a:t> Supervised Learning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 Classification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 Regression</a:t>
            </a:r>
          </a:p>
          <a:p>
            <a:pPr>
              <a:lnSpc>
                <a:spcPct val="150000"/>
              </a:lnSpc>
              <a:buFont typeface="Wingdings" pitchFamily="2" charset="2"/>
              <a:buChar char="q"/>
            </a:pPr>
            <a:endParaRPr lang="en-US" b="1" dirty="0"/>
          </a:p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b="1" dirty="0">
                <a:solidFill>
                  <a:schemeClr val="bg1">
                    <a:lumMod val="85000"/>
                  </a:schemeClr>
                </a:solidFill>
              </a:rPr>
              <a:t> Unsupervised Learning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Clustering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Dimensionality Reduction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Generative Models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chemeClr val="bg1">
                    <a:lumMod val="85000"/>
                  </a:schemeClr>
                </a:solidFill>
              </a:rPr>
              <a:t>…</a:t>
            </a:r>
          </a:p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b="1" dirty="0">
                <a:solidFill>
                  <a:schemeClr val="bg1">
                    <a:lumMod val="85000"/>
                  </a:schemeClr>
                </a:solidFill>
              </a:rPr>
              <a:t> Semi-supervised Learning</a:t>
            </a:r>
          </a:p>
          <a:p>
            <a:pPr lvl="1">
              <a:lnSpc>
                <a:spcPct val="150000"/>
              </a:lnSpc>
            </a:pPr>
            <a:r>
              <a:rPr lang="en-US" b="1" dirty="0">
                <a:solidFill>
                  <a:schemeClr val="bg1">
                    <a:lumMod val="85000"/>
                  </a:schemeClr>
                </a:solidFill>
              </a:rPr>
              <a:t> </a:t>
            </a:r>
          </a:p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b="1" dirty="0">
                <a:solidFill>
                  <a:schemeClr val="bg1">
                    <a:lumMod val="85000"/>
                  </a:schemeClr>
                </a:solidFill>
              </a:rPr>
              <a:t> Reinforcement Learning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2854960" y="1483360"/>
            <a:ext cx="11253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420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3980329" y="4206240"/>
            <a:ext cx="7817224" cy="2333896"/>
          </a:xfrm>
          <a:prstGeom prst="rect">
            <a:avLst/>
          </a:prstGeom>
          <a:solidFill>
            <a:schemeClr val="accent6">
              <a:lumMod val="60000"/>
              <a:lumOff val="40000"/>
              <a:alpha val="2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3980329" y="1010194"/>
            <a:ext cx="7817224" cy="2749229"/>
          </a:xfrm>
          <a:prstGeom prst="rect">
            <a:avLst/>
          </a:prstGeom>
          <a:solidFill>
            <a:schemeClr val="accent1">
              <a:lumMod val="60000"/>
              <a:lumOff val="40000"/>
              <a:alpha val="2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 Algorithms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045434" y="1159552"/>
            <a:ext cx="4904488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sz="1600" dirty="0"/>
              <a:t> Linear/Logistic Regression</a:t>
            </a:r>
          </a:p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sz="1600" dirty="0">
                <a:solidFill>
                  <a:schemeClr val="bg1">
                    <a:lumMod val="85000"/>
                  </a:schemeClr>
                </a:solidFill>
              </a:rPr>
              <a:t> k-Nearest Neighbors</a:t>
            </a:r>
          </a:p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sz="1600" dirty="0"/>
              <a:t> Support Vector Machines</a:t>
            </a:r>
          </a:p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sz="1600" dirty="0"/>
              <a:t> Tree-based Model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1600" dirty="0"/>
              <a:t>	Decision Tree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1600" dirty="0"/>
              <a:t>	Random Forest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1600" dirty="0"/>
              <a:t>	Gradient Boosting Machine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1600" dirty="0">
                <a:solidFill>
                  <a:schemeClr val="bg1">
                    <a:lumMod val="85000"/>
                  </a:schemeClr>
                </a:solidFill>
              </a:rPr>
              <a:t>	Extreme Gradient Boosting (</a:t>
            </a:r>
            <a:r>
              <a:rPr lang="en-US" sz="1600" dirty="0" err="1">
                <a:solidFill>
                  <a:schemeClr val="bg1">
                    <a:lumMod val="85000"/>
                  </a:schemeClr>
                </a:solidFill>
              </a:rPr>
              <a:t>XGBoost</a:t>
            </a:r>
            <a:r>
              <a:rPr lang="en-US" sz="1600" dirty="0">
                <a:solidFill>
                  <a:schemeClr val="bg1">
                    <a:lumMod val="85000"/>
                  </a:schemeClr>
                </a:solidFill>
              </a:rPr>
              <a:t>)</a:t>
            </a:r>
          </a:p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sz="1600" dirty="0"/>
              <a:t> Neural Networks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1600" dirty="0"/>
              <a:t>	Shallow Neural Networks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1600" dirty="0"/>
              <a:t>	Deep Neural Networks</a:t>
            </a:r>
          </a:p>
          <a:p>
            <a:pPr>
              <a:lnSpc>
                <a:spcPct val="150000"/>
              </a:lnSpc>
            </a:pPr>
            <a:endParaRPr lang="en-US" sz="1600" dirty="0"/>
          </a:p>
          <a:p>
            <a:pPr>
              <a:lnSpc>
                <a:spcPct val="150000"/>
              </a:lnSpc>
            </a:pPr>
            <a:r>
              <a:rPr lang="en-US" sz="1600" dirty="0"/>
              <a:t>	</a:t>
            </a:r>
          </a:p>
          <a:p>
            <a:pPr>
              <a:lnSpc>
                <a:spcPct val="150000"/>
              </a:lnSpc>
            </a:pPr>
            <a:endParaRPr lang="en-US" sz="1600" dirty="0"/>
          </a:p>
        </p:txBody>
      </p:sp>
      <p:sp>
        <p:nvSpPr>
          <p:cNvPr id="5" name="Rectangle 4"/>
          <p:cNvSpPr/>
          <p:nvPr/>
        </p:nvSpPr>
        <p:spPr>
          <a:xfrm>
            <a:off x="7115896" y="4492504"/>
            <a:ext cx="628244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dirty="0"/>
              <a:t> Multilayer Perceptron (MLP)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dirty="0"/>
              <a:t> Convolutional Neural Networks (CNN)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dirty="0"/>
              <a:t> Recurrent Neural Networks (RNN)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bg1">
                    <a:lumMod val="85000"/>
                  </a:schemeClr>
                </a:solidFill>
              </a:rPr>
              <a:t>Capsule Networks (</a:t>
            </a:r>
            <a:r>
              <a:rPr lang="en-US" sz="1600" dirty="0" err="1">
                <a:solidFill>
                  <a:schemeClr val="bg1">
                    <a:lumMod val="85000"/>
                  </a:schemeClr>
                </a:solidFill>
              </a:rPr>
              <a:t>CapsNet</a:t>
            </a:r>
            <a:r>
              <a:rPr lang="en-US" sz="1600" dirty="0">
                <a:solidFill>
                  <a:schemeClr val="bg1">
                    <a:lumMod val="85000"/>
                  </a:schemeClr>
                </a:solidFill>
              </a:rPr>
              <a:t>) 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bg1">
                    <a:lumMod val="85000"/>
                  </a:schemeClr>
                </a:solidFill>
              </a:rPr>
              <a:t>……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6998633" y="5104714"/>
            <a:ext cx="98135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/>
          <p:cNvGrpSpPr/>
          <p:nvPr/>
        </p:nvGrpSpPr>
        <p:grpSpPr>
          <a:xfrm>
            <a:off x="7979992" y="4736912"/>
            <a:ext cx="180020" cy="1468544"/>
            <a:chOff x="4896036" y="4683616"/>
            <a:chExt cx="180020" cy="1468544"/>
          </a:xfrm>
        </p:grpSpPr>
        <p:cxnSp>
          <p:nvCxnSpPr>
            <p:cNvPr id="8" name="Straight Connector 7"/>
            <p:cNvCxnSpPr/>
            <p:nvPr/>
          </p:nvCxnSpPr>
          <p:spPr>
            <a:xfrm>
              <a:off x="4896036" y="4683616"/>
              <a:ext cx="0" cy="146854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4896036" y="6152160"/>
              <a:ext cx="180020" cy="0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4896036" y="5784500"/>
              <a:ext cx="180020" cy="0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4896036" y="5416840"/>
              <a:ext cx="180020" cy="0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4896036" y="5049180"/>
              <a:ext cx="180020" cy="0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4896036" y="4689140"/>
              <a:ext cx="180020" cy="0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>
            <a:off x="503548" y="1195003"/>
            <a:ext cx="4913183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b="1" dirty="0"/>
              <a:t> Supervised Learning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 Classification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 Regression</a:t>
            </a:r>
          </a:p>
          <a:p>
            <a:pPr>
              <a:lnSpc>
                <a:spcPct val="150000"/>
              </a:lnSpc>
              <a:buFont typeface="Wingdings" pitchFamily="2" charset="2"/>
              <a:buChar char="q"/>
            </a:pPr>
            <a:endParaRPr lang="en-US" b="1" dirty="0"/>
          </a:p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b="1" dirty="0">
                <a:solidFill>
                  <a:schemeClr val="bg1">
                    <a:lumMod val="85000"/>
                  </a:schemeClr>
                </a:solidFill>
              </a:rPr>
              <a:t> Unsupervised Learning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Clustering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Dimensionality Reduction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Generative Models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chemeClr val="bg1">
                    <a:lumMod val="85000"/>
                  </a:schemeClr>
                </a:solidFill>
              </a:rPr>
              <a:t>…</a:t>
            </a:r>
          </a:p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b="1" dirty="0">
                <a:solidFill>
                  <a:schemeClr val="bg1">
                    <a:lumMod val="85000"/>
                  </a:schemeClr>
                </a:solidFill>
              </a:rPr>
              <a:t> Semi-supervised Learning</a:t>
            </a:r>
          </a:p>
          <a:p>
            <a:pPr lvl="1">
              <a:lnSpc>
                <a:spcPct val="150000"/>
              </a:lnSpc>
            </a:pPr>
            <a:r>
              <a:rPr lang="en-US" b="1" dirty="0">
                <a:solidFill>
                  <a:schemeClr val="bg1">
                    <a:lumMod val="85000"/>
                  </a:schemeClr>
                </a:solidFill>
              </a:rPr>
              <a:t> </a:t>
            </a:r>
          </a:p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b="1" dirty="0">
                <a:solidFill>
                  <a:schemeClr val="bg1">
                    <a:lumMod val="85000"/>
                  </a:schemeClr>
                </a:solidFill>
              </a:rPr>
              <a:t> Reinforcement Learning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2854960" y="1483360"/>
            <a:ext cx="11253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9018364" y="2153975"/>
            <a:ext cx="24775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Scikit</a:t>
            </a:r>
            <a:r>
              <a:rPr lang="en-US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-Learn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705818" y="5663899"/>
            <a:ext cx="24775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TensorFlow</a:t>
            </a:r>
            <a:endParaRPr lang="en-US" sz="2400" b="1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1650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Challenges of Machine Learning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87829" y="1046209"/>
            <a:ext cx="5213531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Challenge 1: “BAD DATA”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0000"/>
                </a:solidFill>
              </a:rPr>
              <a:t>Insufficient Quantity of Training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Nonrepresentative</a:t>
            </a:r>
            <a:r>
              <a:rPr lang="en-US" sz="2400" dirty="0"/>
              <a:t> Training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Poor-Quality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Irrelevant Features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8880" y="1351009"/>
            <a:ext cx="4988560" cy="47737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393645" y="6124784"/>
            <a:ext cx="27983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[</a:t>
            </a:r>
            <a:r>
              <a:rPr lang="en-US" sz="1600" dirty="0" err="1"/>
              <a:t>Banko</a:t>
            </a:r>
            <a:r>
              <a:rPr lang="en-US" sz="1600" dirty="0"/>
              <a:t> and Brill, 2001]</a:t>
            </a:r>
          </a:p>
        </p:txBody>
      </p:sp>
    </p:spTree>
    <p:extLst>
      <p:ext uri="{BB962C8B-B14F-4D97-AF65-F5344CB8AC3E}">
        <p14:creationId xmlns:p14="http://schemas.microsoft.com/office/powerpoint/2010/main" val="3077551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9399" y="156754"/>
            <a:ext cx="11808097" cy="812800"/>
          </a:xfrm>
        </p:spPr>
        <p:txBody>
          <a:bodyPr/>
          <a:lstStyle/>
          <a:p>
            <a:pPr algn="ctr"/>
            <a:r>
              <a:rPr lang="en-US" sz="3600" dirty="0"/>
              <a:t>https://github.com/duyoon/kigam_ml_seminar_2018</a:t>
            </a:r>
            <a:br>
              <a:rPr lang="en-US" sz="3600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5062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Challenges of Machine Learning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0" y="3763267"/>
            <a:ext cx="7093681" cy="247786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87829" y="1046209"/>
            <a:ext cx="5213531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Challenge 1: “BAD DATA”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Insufficient Quantity of Training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FF0000"/>
                </a:solidFill>
              </a:rPr>
              <a:t>Nonrepresentative</a:t>
            </a:r>
            <a:r>
              <a:rPr lang="en-US" sz="2400" dirty="0">
                <a:solidFill>
                  <a:srgbClr val="FF0000"/>
                </a:solidFill>
              </a:rPr>
              <a:t> Training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Poor-Quality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Irrelevant Features</a:t>
            </a:r>
          </a:p>
        </p:txBody>
      </p:sp>
    </p:spTree>
    <p:extLst>
      <p:ext uri="{BB962C8B-B14F-4D97-AF65-F5344CB8AC3E}">
        <p14:creationId xmlns:p14="http://schemas.microsoft.com/office/powerpoint/2010/main" val="1566339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Challenges of Machine Learning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87829" y="1046209"/>
            <a:ext cx="7834811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Challenge 1: “BAD DATA”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Insufficient Quantity of Training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Nonrepresentative</a:t>
            </a:r>
            <a:r>
              <a:rPr lang="en-US" sz="2400" dirty="0"/>
              <a:t> Training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0000"/>
                </a:solidFill>
              </a:rPr>
              <a:t>Poor-Quality Data 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rgbClr val="FF0000"/>
                </a:solidFill>
              </a:rPr>
              <a:t>clear outliers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rgbClr val="FF0000"/>
                </a:solidFill>
              </a:rPr>
              <a:t>handle missing values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Irrelevant Features</a:t>
            </a:r>
          </a:p>
        </p:txBody>
      </p:sp>
    </p:spTree>
    <p:extLst>
      <p:ext uri="{BB962C8B-B14F-4D97-AF65-F5344CB8AC3E}">
        <p14:creationId xmlns:p14="http://schemas.microsoft.com/office/powerpoint/2010/main" val="3537869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Challenges of Machine Learning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87829" y="1046209"/>
            <a:ext cx="9816011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Challenge 1: “BAD DATA”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Insufficient Quantity of Training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Nonrepresentative</a:t>
            </a:r>
            <a:r>
              <a:rPr lang="en-US" sz="2400" dirty="0"/>
              <a:t> Training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Poor-Quality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0000"/>
                </a:solidFill>
              </a:rPr>
              <a:t>Irrelevant Features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rgbClr val="FF0000"/>
                </a:solidFill>
              </a:rPr>
              <a:t>select the most useful features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rgbClr val="FF0000"/>
                </a:solidFill>
              </a:rPr>
              <a:t>combine existing features to produce a more useful one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rgbClr val="FF0000"/>
                </a:solidFill>
              </a:rPr>
              <a:t>create new features by gathering new data</a:t>
            </a:r>
          </a:p>
        </p:txBody>
      </p:sp>
      <p:sp>
        <p:nvSpPr>
          <p:cNvPr id="3" name="Rectangle 2"/>
          <p:cNvSpPr/>
          <p:nvPr/>
        </p:nvSpPr>
        <p:spPr>
          <a:xfrm>
            <a:off x="1087996" y="5693635"/>
            <a:ext cx="308969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→ Feature engineering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416269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Challenges of Machine Learning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87829" y="1046209"/>
            <a:ext cx="981601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Challenge 2: “BAD ALGORITHMS”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grpSp>
        <p:nvGrpSpPr>
          <p:cNvPr id="131" name="Group 130"/>
          <p:cNvGrpSpPr/>
          <p:nvPr/>
        </p:nvGrpSpPr>
        <p:grpSpPr>
          <a:xfrm>
            <a:off x="2057400" y="2002536"/>
            <a:ext cx="8350467" cy="3326886"/>
            <a:chOff x="356469" y="944724"/>
            <a:chExt cx="8350467" cy="3326886"/>
          </a:xfrm>
        </p:grpSpPr>
        <p:sp>
          <p:nvSpPr>
            <p:cNvPr id="132" name="Rectangle 131"/>
            <p:cNvSpPr/>
            <p:nvPr/>
          </p:nvSpPr>
          <p:spPr>
            <a:xfrm>
              <a:off x="3239852" y="2348880"/>
              <a:ext cx="38824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Georgia" panose="02040502050405020303" pitchFamily="18" charset="0"/>
                </a:rPr>
                <a:t>x</a:t>
              </a:r>
              <a:r>
                <a:rPr lang="en-US" baseline="-25000" dirty="0">
                  <a:solidFill>
                    <a:srgbClr val="000000"/>
                  </a:solidFill>
                  <a:latin typeface="Georgia" panose="02040502050405020303" pitchFamily="18" charset="0"/>
                </a:rPr>
                <a:t>2</a:t>
              </a:r>
              <a:endParaRPr lang="en-US" dirty="0"/>
            </a:p>
          </p:txBody>
        </p:sp>
        <p:sp>
          <p:nvSpPr>
            <p:cNvPr id="133" name="Rectangle 132"/>
            <p:cNvSpPr/>
            <p:nvPr/>
          </p:nvSpPr>
          <p:spPr>
            <a:xfrm>
              <a:off x="4423679" y="3587084"/>
              <a:ext cx="36740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Georgia" panose="02040502050405020303" pitchFamily="18" charset="0"/>
                </a:rPr>
                <a:t>x</a:t>
              </a:r>
              <a:r>
                <a:rPr lang="en-US" baseline="-25000" dirty="0">
                  <a:solidFill>
                    <a:srgbClr val="000000"/>
                  </a:solidFill>
                  <a:latin typeface="Georgia" panose="02040502050405020303" pitchFamily="18" charset="0"/>
                </a:rPr>
                <a:t>1</a:t>
              </a:r>
              <a:endParaRPr lang="en-US" dirty="0"/>
            </a:p>
          </p:txBody>
        </p:sp>
        <p:grpSp>
          <p:nvGrpSpPr>
            <p:cNvPr id="134" name="그룹 42"/>
            <p:cNvGrpSpPr/>
            <p:nvPr/>
          </p:nvGrpSpPr>
          <p:grpSpPr>
            <a:xfrm>
              <a:off x="647564" y="1537896"/>
              <a:ext cx="2160240" cy="2160240"/>
              <a:chOff x="617084" y="1736812"/>
              <a:chExt cx="2160240" cy="2160240"/>
            </a:xfrm>
          </p:grpSpPr>
          <p:grpSp>
            <p:nvGrpSpPr>
              <p:cNvPr id="222" name="그룹 7"/>
              <p:cNvGrpSpPr/>
              <p:nvPr/>
            </p:nvGrpSpPr>
            <p:grpSpPr>
              <a:xfrm>
                <a:off x="617084" y="1736812"/>
                <a:ext cx="2160240" cy="2160240"/>
                <a:chOff x="837680" y="1736812"/>
                <a:chExt cx="1836204" cy="1836204"/>
              </a:xfrm>
            </p:grpSpPr>
            <p:cxnSp>
              <p:nvCxnSpPr>
                <p:cNvPr id="256" name="직선 화살표 연결선 3"/>
                <p:cNvCxnSpPr/>
                <p:nvPr/>
              </p:nvCxnSpPr>
              <p:spPr>
                <a:xfrm flipV="1">
                  <a:off x="899592" y="1736812"/>
                  <a:ext cx="0" cy="1836204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7" name="직선 화살표 연결선 4"/>
                <p:cNvCxnSpPr/>
                <p:nvPr/>
              </p:nvCxnSpPr>
              <p:spPr>
                <a:xfrm rot="5400000" flipV="1">
                  <a:off x="1755782" y="2582906"/>
                  <a:ext cx="0" cy="1836204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23" name="타원 8"/>
              <p:cNvSpPr/>
              <p:nvPr/>
            </p:nvSpPr>
            <p:spPr>
              <a:xfrm>
                <a:off x="1439652" y="245689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4" name="타원 9"/>
              <p:cNvSpPr/>
              <p:nvPr/>
            </p:nvSpPr>
            <p:spPr>
              <a:xfrm>
                <a:off x="1691680" y="260929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5" name="타원 10"/>
              <p:cNvSpPr/>
              <p:nvPr/>
            </p:nvSpPr>
            <p:spPr>
              <a:xfrm>
                <a:off x="1943708" y="2672916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6" name="타원 11"/>
              <p:cNvSpPr/>
              <p:nvPr/>
            </p:nvSpPr>
            <p:spPr>
              <a:xfrm>
                <a:off x="2195736" y="2852936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7" name="타원 12"/>
              <p:cNvSpPr/>
              <p:nvPr/>
            </p:nvSpPr>
            <p:spPr>
              <a:xfrm>
                <a:off x="1943708" y="299695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8" name="타원 13"/>
              <p:cNvSpPr/>
              <p:nvPr/>
            </p:nvSpPr>
            <p:spPr>
              <a:xfrm>
                <a:off x="971600" y="2600908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9" name="타원 14"/>
              <p:cNvSpPr/>
              <p:nvPr/>
            </p:nvSpPr>
            <p:spPr>
              <a:xfrm>
                <a:off x="1547664" y="299695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0" name="타원 15"/>
              <p:cNvSpPr/>
              <p:nvPr/>
            </p:nvSpPr>
            <p:spPr>
              <a:xfrm>
                <a:off x="1223628" y="227687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1" name="타원 16"/>
              <p:cNvSpPr/>
              <p:nvPr/>
            </p:nvSpPr>
            <p:spPr>
              <a:xfrm>
                <a:off x="1511660" y="2168860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2" name="타원 17"/>
              <p:cNvSpPr/>
              <p:nvPr/>
            </p:nvSpPr>
            <p:spPr>
              <a:xfrm>
                <a:off x="2123728" y="2348880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3" name="타원 18"/>
              <p:cNvSpPr/>
              <p:nvPr/>
            </p:nvSpPr>
            <p:spPr>
              <a:xfrm>
                <a:off x="1295636" y="1880828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4" name="타원 19"/>
              <p:cNvSpPr/>
              <p:nvPr/>
            </p:nvSpPr>
            <p:spPr>
              <a:xfrm>
                <a:off x="1763688" y="2312876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5" name="타원 20"/>
              <p:cNvSpPr/>
              <p:nvPr/>
            </p:nvSpPr>
            <p:spPr>
              <a:xfrm>
                <a:off x="1727684" y="2024844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6" name="타원 21"/>
              <p:cNvSpPr/>
              <p:nvPr/>
            </p:nvSpPr>
            <p:spPr>
              <a:xfrm>
                <a:off x="2051720" y="1988840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7" name="곱셈 기호 22"/>
              <p:cNvSpPr/>
              <p:nvPr/>
            </p:nvSpPr>
            <p:spPr>
              <a:xfrm>
                <a:off x="1187624" y="3248980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8" name="곱셈 기호 23"/>
              <p:cNvSpPr/>
              <p:nvPr/>
            </p:nvSpPr>
            <p:spPr>
              <a:xfrm>
                <a:off x="1340024" y="3401380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9" name="곱셈 기호 24"/>
              <p:cNvSpPr/>
              <p:nvPr/>
            </p:nvSpPr>
            <p:spPr>
              <a:xfrm>
                <a:off x="1492424" y="350100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0" name="곱셈 기호 25"/>
              <p:cNvSpPr/>
              <p:nvPr/>
            </p:nvSpPr>
            <p:spPr>
              <a:xfrm>
                <a:off x="1644824" y="3284984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1" name="곱셈 기호 26"/>
              <p:cNvSpPr/>
              <p:nvPr/>
            </p:nvSpPr>
            <p:spPr>
              <a:xfrm>
                <a:off x="1691680" y="278092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2" name="곱셈 기호 27"/>
              <p:cNvSpPr/>
              <p:nvPr/>
            </p:nvSpPr>
            <p:spPr>
              <a:xfrm>
                <a:off x="1259632" y="2636912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3" name="곱셈 기호 28"/>
              <p:cNvSpPr/>
              <p:nvPr/>
            </p:nvSpPr>
            <p:spPr>
              <a:xfrm>
                <a:off x="827584" y="2924944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4" name="곱셈 기호 29"/>
              <p:cNvSpPr/>
              <p:nvPr/>
            </p:nvSpPr>
            <p:spPr>
              <a:xfrm>
                <a:off x="791580" y="3212976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5" name="곱셈 기호 30"/>
              <p:cNvSpPr/>
              <p:nvPr/>
            </p:nvSpPr>
            <p:spPr>
              <a:xfrm>
                <a:off x="791580" y="350100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6" name="곱셈 기호 31"/>
              <p:cNvSpPr/>
              <p:nvPr/>
            </p:nvSpPr>
            <p:spPr>
              <a:xfrm>
                <a:off x="1079612" y="350100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7" name="곱셈 기호 33"/>
              <p:cNvSpPr/>
              <p:nvPr/>
            </p:nvSpPr>
            <p:spPr>
              <a:xfrm>
                <a:off x="719572" y="2636912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8" name="곱셈 기호 34"/>
              <p:cNvSpPr/>
              <p:nvPr/>
            </p:nvSpPr>
            <p:spPr>
              <a:xfrm>
                <a:off x="2015716" y="3465004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9" name="곱셈 기호 35"/>
              <p:cNvSpPr/>
              <p:nvPr/>
            </p:nvSpPr>
            <p:spPr>
              <a:xfrm>
                <a:off x="2303748" y="3212976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0" name="곱셈 기호 36"/>
              <p:cNvSpPr/>
              <p:nvPr/>
            </p:nvSpPr>
            <p:spPr>
              <a:xfrm>
                <a:off x="2555776" y="296094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1" name="곱셈 기호 37"/>
              <p:cNvSpPr/>
              <p:nvPr/>
            </p:nvSpPr>
            <p:spPr>
              <a:xfrm>
                <a:off x="2015716" y="3212976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2" name="곱셈 기호 38"/>
              <p:cNvSpPr/>
              <p:nvPr/>
            </p:nvSpPr>
            <p:spPr>
              <a:xfrm>
                <a:off x="719572" y="2168860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3" name="곱셈 기호 39"/>
              <p:cNvSpPr/>
              <p:nvPr/>
            </p:nvSpPr>
            <p:spPr>
              <a:xfrm>
                <a:off x="827584" y="2348880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4" name="곱셈 기호 40"/>
              <p:cNvSpPr/>
              <p:nvPr/>
            </p:nvSpPr>
            <p:spPr>
              <a:xfrm>
                <a:off x="899592" y="188082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5" name="타원 41"/>
              <p:cNvSpPr/>
              <p:nvPr/>
            </p:nvSpPr>
            <p:spPr>
              <a:xfrm>
                <a:off x="1079612" y="3068960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5" name="그룹 43"/>
            <p:cNvGrpSpPr/>
            <p:nvPr/>
          </p:nvGrpSpPr>
          <p:grpSpPr>
            <a:xfrm>
              <a:off x="3522360" y="1537896"/>
              <a:ext cx="2160240" cy="2160240"/>
              <a:chOff x="617084" y="1736812"/>
              <a:chExt cx="2160240" cy="2160240"/>
            </a:xfrm>
          </p:grpSpPr>
          <p:grpSp>
            <p:nvGrpSpPr>
              <p:cNvPr id="186" name="그룹 44"/>
              <p:cNvGrpSpPr/>
              <p:nvPr/>
            </p:nvGrpSpPr>
            <p:grpSpPr>
              <a:xfrm>
                <a:off x="617084" y="1736812"/>
                <a:ext cx="2160240" cy="2160240"/>
                <a:chOff x="837680" y="1736812"/>
                <a:chExt cx="1836204" cy="1836204"/>
              </a:xfrm>
            </p:grpSpPr>
            <p:cxnSp>
              <p:nvCxnSpPr>
                <p:cNvPr id="220" name="직선 화살표 연결선 79"/>
                <p:cNvCxnSpPr/>
                <p:nvPr/>
              </p:nvCxnSpPr>
              <p:spPr>
                <a:xfrm flipV="1">
                  <a:off x="899592" y="1736812"/>
                  <a:ext cx="0" cy="1836204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1" name="직선 화살표 연결선 80"/>
                <p:cNvCxnSpPr/>
                <p:nvPr/>
              </p:nvCxnSpPr>
              <p:spPr>
                <a:xfrm rot="5400000" flipV="1">
                  <a:off x="1755782" y="2582906"/>
                  <a:ext cx="0" cy="1836204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87" name="타원 45"/>
              <p:cNvSpPr/>
              <p:nvPr/>
            </p:nvSpPr>
            <p:spPr>
              <a:xfrm>
                <a:off x="1439652" y="245689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8" name="타원 46"/>
              <p:cNvSpPr/>
              <p:nvPr/>
            </p:nvSpPr>
            <p:spPr>
              <a:xfrm>
                <a:off x="1691680" y="260929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9" name="타원 47"/>
              <p:cNvSpPr/>
              <p:nvPr/>
            </p:nvSpPr>
            <p:spPr>
              <a:xfrm>
                <a:off x="1943708" y="2672916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0" name="타원 48"/>
              <p:cNvSpPr/>
              <p:nvPr/>
            </p:nvSpPr>
            <p:spPr>
              <a:xfrm>
                <a:off x="2195736" y="2852936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1" name="타원 49"/>
              <p:cNvSpPr/>
              <p:nvPr/>
            </p:nvSpPr>
            <p:spPr>
              <a:xfrm>
                <a:off x="1943708" y="299695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2" name="타원 50"/>
              <p:cNvSpPr/>
              <p:nvPr/>
            </p:nvSpPr>
            <p:spPr>
              <a:xfrm>
                <a:off x="971600" y="2600908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3" name="타원 51"/>
              <p:cNvSpPr/>
              <p:nvPr/>
            </p:nvSpPr>
            <p:spPr>
              <a:xfrm>
                <a:off x="1547664" y="299695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4" name="타원 52"/>
              <p:cNvSpPr/>
              <p:nvPr/>
            </p:nvSpPr>
            <p:spPr>
              <a:xfrm>
                <a:off x="1223628" y="227687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5" name="타원 53"/>
              <p:cNvSpPr/>
              <p:nvPr/>
            </p:nvSpPr>
            <p:spPr>
              <a:xfrm>
                <a:off x="1511660" y="2168860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6" name="타원 54"/>
              <p:cNvSpPr/>
              <p:nvPr/>
            </p:nvSpPr>
            <p:spPr>
              <a:xfrm>
                <a:off x="2123728" y="2348880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7" name="타원 55"/>
              <p:cNvSpPr/>
              <p:nvPr/>
            </p:nvSpPr>
            <p:spPr>
              <a:xfrm>
                <a:off x="1295636" y="1880828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8" name="타원 56"/>
              <p:cNvSpPr/>
              <p:nvPr/>
            </p:nvSpPr>
            <p:spPr>
              <a:xfrm>
                <a:off x="1763688" y="2312876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9" name="타원 57"/>
              <p:cNvSpPr/>
              <p:nvPr/>
            </p:nvSpPr>
            <p:spPr>
              <a:xfrm>
                <a:off x="1727684" y="2024844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0" name="타원 58"/>
              <p:cNvSpPr/>
              <p:nvPr/>
            </p:nvSpPr>
            <p:spPr>
              <a:xfrm>
                <a:off x="2051720" y="1988840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1" name="곱셈 기호 59"/>
              <p:cNvSpPr/>
              <p:nvPr/>
            </p:nvSpPr>
            <p:spPr>
              <a:xfrm>
                <a:off x="1187624" y="3248980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2" name="곱셈 기호 60"/>
              <p:cNvSpPr/>
              <p:nvPr/>
            </p:nvSpPr>
            <p:spPr>
              <a:xfrm>
                <a:off x="1340024" y="3401380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3" name="곱셈 기호 61"/>
              <p:cNvSpPr/>
              <p:nvPr/>
            </p:nvSpPr>
            <p:spPr>
              <a:xfrm>
                <a:off x="1492424" y="350100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4" name="곱셈 기호 62"/>
              <p:cNvSpPr/>
              <p:nvPr/>
            </p:nvSpPr>
            <p:spPr>
              <a:xfrm>
                <a:off x="1644824" y="3284984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5" name="곱셈 기호 63"/>
              <p:cNvSpPr/>
              <p:nvPr/>
            </p:nvSpPr>
            <p:spPr>
              <a:xfrm>
                <a:off x="1691680" y="278092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6" name="곱셈 기호 64"/>
              <p:cNvSpPr/>
              <p:nvPr/>
            </p:nvSpPr>
            <p:spPr>
              <a:xfrm>
                <a:off x="1259632" y="2636912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7" name="곱셈 기호 65"/>
              <p:cNvSpPr/>
              <p:nvPr/>
            </p:nvSpPr>
            <p:spPr>
              <a:xfrm>
                <a:off x="827584" y="2924944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8" name="곱셈 기호 66"/>
              <p:cNvSpPr/>
              <p:nvPr/>
            </p:nvSpPr>
            <p:spPr>
              <a:xfrm>
                <a:off x="791580" y="3212976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9" name="곱셈 기호 67"/>
              <p:cNvSpPr/>
              <p:nvPr/>
            </p:nvSpPr>
            <p:spPr>
              <a:xfrm>
                <a:off x="791580" y="350100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0" name="곱셈 기호 68"/>
              <p:cNvSpPr/>
              <p:nvPr/>
            </p:nvSpPr>
            <p:spPr>
              <a:xfrm>
                <a:off x="1079612" y="350100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1" name="곱셈 기호 70"/>
              <p:cNvSpPr/>
              <p:nvPr/>
            </p:nvSpPr>
            <p:spPr>
              <a:xfrm>
                <a:off x="719572" y="2636912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2" name="곱셈 기호 71"/>
              <p:cNvSpPr/>
              <p:nvPr/>
            </p:nvSpPr>
            <p:spPr>
              <a:xfrm>
                <a:off x="2015716" y="3465004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3" name="곱셈 기호 72"/>
              <p:cNvSpPr/>
              <p:nvPr/>
            </p:nvSpPr>
            <p:spPr>
              <a:xfrm>
                <a:off x="2303748" y="3212976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4" name="곱셈 기호 73"/>
              <p:cNvSpPr/>
              <p:nvPr/>
            </p:nvSpPr>
            <p:spPr>
              <a:xfrm>
                <a:off x="2555776" y="296094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5" name="곱셈 기호 74"/>
              <p:cNvSpPr/>
              <p:nvPr/>
            </p:nvSpPr>
            <p:spPr>
              <a:xfrm>
                <a:off x="2015716" y="3212976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6" name="곱셈 기호 75"/>
              <p:cNvSpPr/>
              <p:nvPr/>
            </p:nvSpPr>
            <p:spPr>
              <a:xfrm>
                <a:off x="719572" y="2168860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7" name="곱셈 기호 76"/>
              <p:cNvSpPr/>
              <p:nvPr/>
            </p:nvSpPr>
            <p:spPr>
              <a:xfrm>
                <a:off x="827584" y="2348880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8" name="곱셈 기호 77"/>
              <p:cNvSpPr/>
              <p:nvPr/>
            </p:nvSpPr>
            <p:spPr>
              <a:xfrm>
                <a:off x="899592" y="188082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9" name="타원 78"/>
              <p:cNvSpPr/>
              <p:nvPr/>
            </p:nvSpPr>
            <p:spPr>
              <a:xfrm>
                <a:off x="1079612" y="3068960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6" name="그룹 81"/>
            <p:cNvGrpSpPr/>
            <p:nvPr/>
          </p:nvGrpSpPr>
          <p:grpSpPr>
            <a:xfrm>
              <a:off x="6546696" y="1537896"/>
              <a:ext cx="2160240" cy="2160240"/>
              <a:chOff x="617084" y="1736812"/>
              <a:chExt cx="2160240" cy="2160240"/>
            </a:xfrm>
          </p:grpSpPr>
          <p:grpSp>
            <p:nvGrpSpPr>
              <p:cNvPr id="150" name="그룹 82"/>
              <p:cNvGrpSpPr/>
              <p:nvPr/>
            </p:nvGrpSpPr>
            <p:grpSpPr>
              <a:xfrm>
                <a:off x="617084" y="1736812"/>
                <a:ext cx="2160240" cy="2160240"/>
                <a:chOff x="837680" y="1736812"/>
                <a:chExt cx="1836204" cy="1836204"/>
              </a:xfrm>
            </p:grpSpPr>
            <p:cxnSp>
              <p:nvCxnSpPr>
                <p:cNvPr id="184" name="직선 화살표 연결선 117"/>
                <p:cNvCxnSpPr/>
                <p:nvPr/>
              </p:nvCxnSpPr>
              <p:spPr>
                <a:xfrm flipV="1">
                  <a:off x="899592" y="1736812"/>
                  <a:ext cx="0" cy="1836204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5" name="직선 화살표 연결선 118"/>
                <p:cNvCxnSpPr/>
                <p:nvPr/>
              </p:nvCxnSpPr>
              <p:spPr>
                <a:xfrm rot="5400000" flipV="1">
                  <a:off x="1755782" y="2582906"/>
                  <a:ext cx="0" cy="1836204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1" name="타원 83"/>
              <p:cNvSpPr/>
              <p:nvPr/>
            </p:nvSpPr>
            <p:spPr>
              <a:xfrm>
                <a:off x="1439652" y="245689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타원 84"/>
              <p:cNvSpPr/>
              <p:nvPr/>
            </p:nvSpPr>
            <p:spPr>
              <a:xfrm>
                <a:off x="1691680" y="260929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타원 85"/>
              <p:cNvSpPr/>
              <p:nvPr/>
            </p:nvSpPr>
            <p:spPr>
              <a:xfrm>
                <a:off x="1943708" y="2672916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타원 86"/>
              <p:cNvSpPr/>
              <p:nvPr/>
            </p:nvSpPr>
            <p:spPr>
              <a:xfrm>
                <a:off x="2195736" y="2852936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타원 87"/>
              <p:cNvSpPr/>
              <p:nvPr/>
            </p:nvSpPr>
            <p:spPr>
              <a:xfrm>
                <a:off x="1943708" y="299695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타원 88"/>
              <p:cNvSpPr/>
              <p:nvPr/>
            </p:nvSpPr>
            <p:spPr>
              <a:xfrm>
                <a:off x="971600" y="2600908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타원 89"/>
              <p:cNvSpPr/>
              <p:nvPr/>
            </p:nvSpPr>
            <p:spPr>
              <a:xfrm>
                <a:off x="1547664" y="299695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타원 90"/>
              <p:cNvSpPr/>
              <p:nvPr/>
            </p:nvSpPr>
            <p:spPr>
              <a:xfrm>
                <a:off x="1223628" y="227687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타원 91"/>
              <p:cNvSpPr/>
              <p:nvPr/>
            </p:nvSpPr>
            <p:spPr>
              <a:xfrm>
                <a:off x="1511660" y="2168860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타원 92"/>
              <p:cNvSpPr/>
              <p:nvPr/>
            </p:nvSpPr>
            <p:spPr>
              <a:xfrm>
                <a:off x="2123728" y="2348880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타원 93"/>
              <p:cNvSpPr/>
              <p:nvPr/>
            </p:nvSpPr>
            <p:spPr>
              <a:xfrm>
                <a:off x="1295636" y="1880828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타원 94"/>
              <p:cNvSpPr/>
              <p:nvPr/>
            </p:nvSpPr>
            <p:spPr>
              <a:xfrm>
                <a:off x="1763688" y="2312876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타원 95"/>
              <p:cNvSpPr/>
              <p:nvPr/>
            </p:nvSpPr>
            <p:spPr>
              <a:xfrm>
                <a:off x="1727684" y="2024844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타원 96"/>
              <p:cNvSpPr/>
              <p:nvPr/>
            </p:nvSpPr>
            <p:spPr>
              <a:xfrm>
                <a:off x="2051720" y="1988840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곱셈 기호 97"/>
              <p:cNvSpPr/>
              <p:nvPr/>
            </p:nvSpPr>
            <p:spPr>
              <a:xfrm>
                <a:off x="1187624" y="3248980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곱셈 기호 98"/>
              <p:cNvSpPr/>
              <p:nvPr/>
            </p:nvSpPr>
            <p:spPr>
              <a:xfrm>
                <a:off x="1340024" y="3401380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곱셈 기호 99"/>
              <p:cNvSpPr/>
              <p:nvPr/>
            </p:nvSpPr>
            <p:spPr>
              <a:xfrm>
                <a:off x="1492424" y="350100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곱셈 기호 100"/>
              <p:cNvSpPr/>
              <p:nvPr/>
            </p:nvSpPr>
            <p:spPr>
              <a:xfrm>
                <a:off x="1644824" y="3284984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9" name="곱셈 기호 101"/>
              <p:cNvSpPr/>
              <p:nvPr/>
            </p:nvSpPr>
            <p:spPr>
              <a:xfrm>
                <a:off x="1691680" y="278092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0" name="곱셈 기호 102"/>
              <p:cNvSpPr/>
              <p:nvPr/>
            </p:nvSpPr>
            <p:spPr>
              <a:xfrm>
                <a:off x="1259632" y="2636912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1" name="곱셈 기호 103"/>
              <p:cNvSpPr/>
              <p:nvPr/>
            </p:nvSpPr>
            <p:spPr>
              <a:xfrm>
                <a:off x="827584" y="2924944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2" name="곱셈 기호 104"/>
              <p:cNvSpPr/>
              <p:nvPr/>
            </p:nvSpPr>
            <p:spPr>
              <a:xfrm>
                <a:off x="791580" y="3212976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3" name="곱셈 기호 105"/>
              <p:cNvSpPr/>
              <p:nvPr/>
            </p:nvSpPr>
            <p:spPr>
              <a:xfrm>
                <a:off x="791580" y="350100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4" name="곱셈 기호 106"/>
              <p:cNvSpPr/>
              <p:nvPr/>
            </p:nvSpPr>
            <p:spPr>
              <a:xfrm>
                <a:off x="1079612" y="350100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5" name="곱셈 기호 108"/>
              <p:cNvSpPr/>
              <p:nvPr/>
            </p:nvSpPr>
            <p:spPr>
              <a:xfrm>
                <a:off x="719572" y="2636912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" name="곱셈 기호 109"/>
              <p:cNvSpPr/>
              <p:nvPr/>
            </p:nvSpPr>
            <p:spPr>
              <a:xfrm>
                <a:off x="2015716" y="3465004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7" name="곱셈 기호 110"/>
              <p:cNvSpPr/>
              <p:nvPr/>
            </p:nvSpPr>
            <p:spPr>
              <a:xfrm>
                <a:off x="2303748" y="3212976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8" name="곱셈 기호 111"/>
              <p:cNvSpPr/>
              <p:nvPr/>
            </p:nvSpPr>
            <p:spPr>
              <a:xfrm>
                <a:off x="2555776" y="296094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9" name="곱셈 기호 112"/>
              <p:cNvSpPr/>
              <p:nvPr/>
            </p:nvSpPr>
            <p:spPr>
              <a:xfrm>
                <a:off x="2015716" y="3212976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0" name="곱셈 기호 113"/>
              <p:cNvSpPr/>
              <p:nvPr/>
            </p:nvSpPr>
            <p:spPr>
              <a:xfrm>
                <a:off x="719572" y="2168860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1" name="곱셈 기호 114"/>
              <p:cNvSpPr/>
              <p:nvPr/>
            </p:nvSpPr>
            <p:spPr>
              <a:xfrm>
                <a:off x="827584" y="2348880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2" name="곱셈 기호 115"/>
              <p:cNvSpPr/>
              <p:nvPr/>
            </p:nvSpPr>
            <p:spPr>
              <a:xfrm>
                <a:off x="899592" y="188082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3" name="타원 116"/>
              <p:cNvSpPr/>
              <p:nvPr/>
            </p:nvSpPr>
            <p:spPr>
              <a:xfrm>
                <a:off x="1079612" y="3068960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37" name="직선 연결선 120"/>
            <p:cNvCxnSpPr/>
            <p:nvPr/>
          </p:nvCxnSpPr>
          <p:spPr>
            <a:xfrm>
              <a:off x="750052" y="1853506"/>
              <a:ext cx="1540020" cy="1736618"/>
            </a:xfrm>
            <a:prstGeom prst="line">
              <a:avLst/>
            </a:prstGeom>
            <a:ln w="28575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자유형 124"/>
            <p:cNvSpPr/>
            <p:nvPr/>
          </p:nvSpPr>
          <p:spPr>
            <a:xfrm>
              <a:off x="3732107" y="1304764"/>
              <a:ext cx="2160693" cy="1784773"/>
            </a:xfrm>
            <a:custGeom>
              <a:avLst/>
              <a:gdLst>
                <a:gd name="connsiteX0" fmla="*/ 433493 w 2160693"/>
                <a:gd name="connsiteY0" fmla="*/ 0 h 1784773"/>
                <a:gd name="connsiteX1" fmla="*/ 169333 w 2160693"/>
                <a:gd name="connsiteY1" fmla="*/ 1198880 h 1784773"/>
                <a:gd name="connsiteX2" fmla="*/ 331893 w 2160693"/>
                <a:gd name="connsiteY2" fmla="*/ 1747520 h 1784773"/>
                <a:gd name="connsiteX3" fmla="*/ 2160693 w 2160693"/>
                <a:gd name="connsiteY3" fmla="*/ 1422400 h 1784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60693" h="1784773">
                  <a:moveTo>
                    <a:pt x="433493" y="0"/>
                  </a:moveTo>
                  <a:cubicBezTo>
                    <a:pt x="309879" y="453813"/>
                    <a:pt x="186266" y="907627"/>
                    <a:pt x="169333" y="1198880"/>
                  </a:cubicBezTo>
                  <a:cubicBezTo>
                    <a:pt x="152400" y="1490133"/>
                    <a:pt x="0" y="1710267"/>
                    <a:pt x="331893" y="1747520"/>
                  </a:cubicBezTo>
                  <a:cubicBezTo>
                    <a:pt x="663786" y="1784773"/>
                    <a:pt x="1818640" y="1501987"/>
                    <a:pt x="2160693" y="1422400"/>
                  </a:cubicBezTo>
                </a:path>
              </a:pathLst>
            </a:cu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자유형 125"/>
            <p:cNvSpPr/>
            <p:nvPr/>
          </p:nvSpPr>
          <p:spPr>
            <a:xfrm>
              <a:off x="6793653" y="1528284"/>
              <a:ext cx="1801707" cy="1683173"/>
            </a:xfrm>
            <a:custGeom>
              <a:avLst/>
              <a:gdLst>
                <a:gd name="connsiteX0" fmla="*/ 419947 w 1801707"/>
                <a:gd name="connsiteY0" fmla="*/ 0 h 1683173"/>
                <a:gd name="connsiteX1" fmla="*/ 216747 w 1801707"/>
                <a:gd name="connsiteY1" fmla="*/ 762000 h 1683173"/>
                <a:gd name="connsiteX2" fmla="*/ 13547 w 1801707"/>
                <a:gd name="connsiteY2" fmla="*/ 873760 h 1683173"/>
                <a:gd name="connsiteX3" fmla="*/ 135467 w 1801707"/>
                <a:gd name="connsiteY3" fmla="*/ 1107440 h 1683173"/>
                <a:gd name="connsiteX4" fmla="*/ 237067 w 1801707"/>
                <a:gd name="connsiteY4" fmla="*/ 1625600 h 1683173"/>
                <a:gd name="connsiteX5" fmla="*/ 470747 w 1801707"/>
                <a:gd name="connsiteY5" fmla="*/ 1452880 h 1683173"/>
                <a:gd name="connsiteX6" fmla="*/ 328507 w 1801707"/>
                <a:gd name="connsiteY6" fmla="*/ 1219200 h 1683173"/>
                <a:gd name="connsiteX7" fmla="*/ 409787 w 1801707"/>
                <a:gd name="connsiteY7" fmla="*/ 894080 h 1683173"/>
                <a:gd name="connsiteX8" fmla="*/ 673947 w 1801707"/>
                <a:gd name="connsiteY8" fmla="*/ 965200 h 1683173"/>
                <a:gd name="connsiteX9" fmla="*/ 673947 w 1801707"/>
                <a:gd name="connsiteY9" fmla="*/ 1259840 h 1683173"/>
                <a:gd name="connsiteX10" fmla="*/ 643467 w 1801707"/>
                <a:gd name="connsiteY10" fmla="*/ 1503680 h 1683173"/>
                <a:gd name="connsiteX11" fmla="*/ 938107 w 1801707"/>
                <a:gd name="connsiteY11" fmla="*/ 1524000 h 1683173"/>
                <a:gd name="connsiteX12" fmla="*/ 938107 w 1801707"/>
                <a:gd name="connsiteY12" fmla="*/ 1341120 h 1683173"/>
                <a:gd name="connsiteX13" fmla="*/ 775547 w 1801707"/>
                <a:gd name="connsiteY13" fmla="*/ 1168400 h 1683173"/>
                <a:gd name="connsiteX14" fmla="*/ 958427 w 1801707"/>
                <a:gd name="connsiteY14" fmla="*/ 1056640 h 1683173"/>
                <a:gd name="connsiteX15" fmla="*/ 1080347 w 1801707"/>
                <a:gd name="connsiteY15" fmla="*/ 1168400 h 1683173"/>
                <a:gd name="connsiteX16" fmla="*/ 1019387 w 1801707"/>
                <a:gd name="connsiteY16" fmla="*/ 1391920 h 1683173"/>
                <a:gd name="connsiteX17" fmla="*/ 1141307 w 1801707"/>
                <a:gd name="connsiteY17" fmla="*/ 1503680 h 1683173"/>
                <a:gd name="connsiteX18" fmla="*/ 1486747 w 1801707"/>
                <a:gd name="connsiteY18" fmla="*/ 1341120 h 1683173"/>
                <a:gd name="connsiteX19" fmla="*/ 1801707 w 1801707"/>
                <a:gd name="connsiteY19" fmla="*/ 1005840 h 1683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801707" h="1683173">
                  <a:moveTo>
                    <a:pt x="419947" y="0"/>
                  </a:moveTo>
                  <a:cubicBezTo>
                    <a:pt x="352213" y="308186"/>
                    <a:pt x="284480" y="616373"/>
                    <a:pt x="216747" y="762000"/>
                  </a:cubicBezTo>
                  <a:cubicBezTo>
                    <a:pt x="149014" y="907627"/>
                    <a:pt x="27094" y="816187"/>
                    <a:pt x="13547" y="873760"/>
                  </a:cubicBezTo>
                  <a:cubicBezTo>
                    <a:pt x="0" y="931333"/>
                    <a:pt x="98214" y="982133"/>
                    <a:pt x="135467" y="1107440"/>
                  </a:cubicBezTo>
                  <a:cubicBezTo>
                    <a:pt x="172720" y="1232747"/>
                    <a:pt x="181187" y="1568027"/>
                    <a:pt x="237067" y="1625600"/>
                  </a:cubicBezTo>
                  <a:cubicBezTo>
                    <a:pt x="292947" y="1683173"/>
                    <a:pt x="455507" y="1520613"/>
                    <a:pt x="470747" y="1452880"/>
                  </a:cubicBezTo>
                  <a:cubicBezTo>
                    <a:pt x="485987" y="1385147"/>
                    <a:pt x="338667" y="1312333"/>
                    <a:pt x="328507" y="1219200"/>
                  </a:cubicBezTo>
                  <a:cubicBezTo>
                    <a:pt x="318347" y="1126067"/>
                    <a:pt x="352214" y="936413"/>
                    <a:pt x="409787" y="894080"/>
                  </a:cubicBezTo>
                  <a:cubicBezTo>
                    <a:pt x="467360" y="851747"/>
                    <a:pt x="629920" y="904240"/>
                    <a:pt x="673947" y="965200"/>
                  </a:cubicBezTo>
                  <a:cubicBezTo>
                    <a:pt x="717974" y="1026160"/>
                    <a:pt x="679027" y="1170093"/>
                    <a:pt x="673947" y="1259840"/>
                  </a:cubicBezTo>
                  <a:cubicBezTo>
                    <a:pt x="668867" y="1349587"/>
                    <a:pt x="599440" y="1459653"/>
                    <a:pt x="643467" y="1503680"/>
                  </a:cubicBezTo>
                  <a:cubicBezTo>
                    <a:pt x="687494" y="1547707"/>
                    <a:pt x="889000" y="1551093"/>
                    <a:pt x="938107" y="1524000"/>
                  </a:cubicBezTo>
                  <a:cubicBezTo>
                    <a:pt x="987214" y="1496907"/>
                    <a:pt x="965200" y="1400387"/>
                    <a:pt x="938107" y="1341120"/>
                  </a:cubicBezTo>
                  <a:cubicBezTo>
                    <a:pt x="911014" y="1281853"/>
                    <a:pt x="772160" y="1215813"/>
                    <a:pt x="775547" y="1168400"/>
                  </a:cubicBezTo>
                  <a:cubicBezTo>
                    <a:pt x="778934" y="1120987"/>
                    <a:pt x="907627" y="1056640"/>
                    <a:pt x="958427" y="1056640"/>
                  </a:cubicBezTo>
                  <a:cubicBezTo>
                    <a:pt x="1009227" y="1056640"/>
                    <a:pt x="1070187" y="1112520"/>
                    <a:pt x="1080347" y="1168400"/>
                  </a:cubicBezTo>
                  <a:cubicBezTo>
                    <a:pt x="1090507" y="1224280"/>
                    <a:pt x="1009227" y="1336040"/>
                    <a:pt x="1019387" y="1391920"/>
                  </a:cubicBezTo>
                  <a:cubicBezTo>
                    <a:pt x="1029547" y="1447800"/>
                    <a:pt x="1063414" y="1512147"/>
                    <a:pt x="1141307" y="1503680"/>
                  </a:cubicBezTo>
                  <a:cubicBezTo>
                    <a:pt x="1219200" y="1495213"/>
                    <a:pt x="1376680" y="1424093"/>
                    <a:pt x="1486747" y="1341120"/>
                  </a:cubicBezTo>
                  <a:cubicBezTo>
                    <a:pt x="1596814" y="1258147"/>
                    <a:pt x="1801707" y="1005840"/>
                    <a:pt x="1801707" y="1005840"/>
                  </a:cubicBezTo>
                </a:path>
              </a:pathLst>
            </a:cu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Rectangle 139"/>
            <p:cNvSpPr/>
            <p:nvPr/>
          </p:nvSpPr>
          <p:spPr>
            <a:xfrm>
              <a:off x="356469" y="2348880"/>
              <a:ext cx="38824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Georgia" panose="02040502050405020303" pitchFamily="18" charset="0"/>
                </a:rPr>
                <a:t>x</a:t>
              </a:r>
              <a:r>
                <a:rPr lang="en-US" baseline="-25000" dirty="0">
                  <a:solidFill>
                    <a:srgbClr val="000000"/>
                  </a:solidFill>
                  <a:latin typeface="Georgia" panose="02040502050405020303" pitchFamily="18" charset="0"/>
                </a:rPr>
                <a:t>2</a:t>
              </a:r>
              <a:endParaRPr lang="en-US" dirty="0"/>
            </a:p>
          </p:txBody>
        </p:sp>
        <p:sp>
          <p:nvSpPr>
            <p:cNvPr id="141" name="Rectangle 140"/>
            <p:cNvSpPr/>
            <p:nvPr/>
          </p:nvSpPr>
          <p:spPr>
            <a:xfrm>
              <a:off x="1540296" y="3587084"/>
              <a:ext cx="36740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Georgia" panose="02040502050405020303" pitchFamily="18" charset="0"/>
                </a:rPr>
                <a:t>x</a:t>
              </a:r>
              <a:r>
                <a:rPr lang="en-US" baseline="-25000" dirty="0">
                  <a:solidFill>
                    <a:srgbClr val="000000"/>
                  </a:solidFill>
                  <a:latin typeface="Georgia" panose="02040502050405020303" pitchFamily="18" charset="0"/>
                </a:rPr>
                <a:t>1</a:t>
              </a:r>
              <a:endParaRPr lang="en-US" dirty="0"/>
            </a:p>
          </p:txBody>
        </p:sp>
        <p:sp>
          <p:nvSpPr>
            <p:cNvPr id="142" name="Rectangle 141"/>
            <p:cNvSpPr/>
            <p:nvPr/>
          </p:nvSpPr>
          <p:spPr>
            <a:xfrm>
              <a:off x="6282751" y="2348880"/>
              <a:ext cx="38824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Georgia" panose="02040502050405020303" pitchFamily="18" charset="0"/>
                </a:rPr>
                <a:t>x</a:t>
              </a:r>
              <a:r>
                <a:rPr lang="en-US" baseline="-25000" dirty="0">
                  <a:solidFill>
                    <a:srgbClr val="000000"/>
                  </a:solidFill>
                  <a:latin typeface="Georgia" panose="02040502050405020303" pitchFamily="18" charset="0"/>
                </a:rPr>
                <a:t>2</a:t>
              </a:r>
              <a:endParaRPr lang="en-US" dirty="0"/>
            </a:p>
          </p:txBody>
        </p:sp>
        <p:sp>
          <p:nvSpPr>
            <p:cNvPr id="143" name="Rectangle 142"/>
            <p:cNvSpPr/>
            <p:nvPr/>
          </p:nvSpPr>
          <p:spPr>
            <a:xfrm>
              <a:off x="7466578" y="3587084"/>
              <a:ext cx="36740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Georgia" panose="02040502050405020303" pitchFamily="18" charset="0"/>
                </a:rPr>
                <a:t>x</a:t>
              </a:r>
              <a:r>
                <a:rPr lang="en-US" baseline="-25000" dirty="0">
                  <a:solidFill>
                    <a:srgbClr val="000000"/>
                  </a:solidFill>
                  <a:latin typeface="Georgia" panose="02040502050405020303" pitchFamily="18" charset="0"/>
                </a:rPr>
                <a:t>1</a:t>
              </a:r>
              <a:endParaRPr lang="en-US" dirty="0"/>
            </a:p>
          </p:txBody>
        </p:sp>
        <p:sp>
          <p:nvSpPr>
            <p:cNvPr id="144" name="타원 131"/>
            <p:cNvSpPr/>
            <p:nvPr/>
          </p:nvSpPr>
          <p:spPr>
            <a:xfrm>
              <a:off x="2298224" y="1047211"/>
              <a:ext cx="203647" cy="203648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곱셈 기호 132"/>
            <p:cNvSpPr/>
            <p:nvPr/>
          </p:nvSpPr>
          <p:spPr>
            <a:xfrm>
              <a:off x="2550252" y="999293"/>
              <a:ext cx="305471" cy="305471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직사각형 133"/>
            <p:cNvSpPr/>
            <p:nvPr/>
          </p:nvSpPr>
          <p:spPr>
            <a:xfrm>
              <a:off x="606036" y="944724"/>
              <a:ext cx="180549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/>
                <a:t>Training Data: </a:t>
              </a:r>
            </a:p>
          </p:txBody>
        </p:sp>
        <p:sp>
          <p:nvSpPr>
            <p:cNvPr id="147" name="직사각형 126"/>
            <p:cNvSpPr/>
            <p:nvPr/>
          </p:nvSpPr>
          <p:spPr>
            <a:xfrm>
              <a:off x="944305" y="3933056"/>
              <a:ext cx="1454052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b="1" dirty="0"/>
                <a:t>Under-fitting</a:t>
              </a:r>
            </a:p>
          </p:txBody>
        </p:sp>
        <p:sp>
          <p:nvSpPr>
            <p:cNvPr id="148" name="직사각형 127"/>
            <p:cNvSpPr/>
            <p:nvPr/>
          </p:nvSpPr>
          <p:spPr>
            <a:xfrm>
              <a:off x="3572597" y="3933056"/>
              <a:ext cx="2042932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b="1" dirty="0"/>
                <a:t>Appropriate-fitting</a:t>
              </a:r>
            </a:p>
          </p:txBody>
        </p:sp>
        <p:sp>
          <p:nvSpPr>
            <p:cNvPr id="149" name="직사각형 128"/>
            <p:cNvSpPr/>
            <p:nvPr/>
          </p:nvSpPr>
          <p:spPr>
            <a:xfrm>
              <a:off x="6970425" y="3933056"/>
              <a:ext cx="1317220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b="1" dirty="0"/>
                <a:t>Over-fitting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72238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Challenges of Machine Learning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87829" y="1046209"/>
            <a:ext cx="981601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Challenge 2: “BAD ALGORITHMS”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grpSp>
        <p:nvGrpSpPr>
          <p:cNvPr id="258" name="Group 257"/>
          <p:cNvGrpSpPr/>
          <p:nvPr/>
        </p:nvGrpSpPr>
        <p:grpSpPr>
          <a:xfrm>
            <a:off x="2053373" y="2000316"/>
            <a:ext cx="8350467" cy="3326886"/>
            <a:chOff x="356469" y="944724"/>
            <a:chExt cx="8350467" cy="3326886"/>
          </a:xfrm>
        </p:grpSpPr>
        <p:sp>
          <p:nvSpPr>
            <p:cNvPr id="259" name="Rectangle 258"/>
            <p:cNvSpPr/>
            <p:nvPr/>
          </p:nvSpPr>
          <p:spPr>
            <a:xfrm>
              <a:off x="3239852" y="2348880"/>
              <a:ext cx="38824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Georgia" panose="02040502050405020303" pitchFamily="18" charset="0"/>
                </a:rPr>
                <a:t>x</a:t>
              </a:r>
              <a:r>
                <a:rPr lang="en-US" baseline="-25000" dirty="0">
                  <a:solidFill>
                    <a:srgbClr val="000000"/>
                  </a:solidFill>
                  <a:latin typeface="Georgia" panose="02040502050405020303" pitchFamily="18" charset="0"/>
                </a:rPr>
                <a:t>2</a:t>
              </a:r>
              <a:endParaRPr lang="en-US" dirty="0"/>
            </a:p>
          </p:txBody>
        </p:sp>
        <p:sp>
          <p:nvSpPr>
            <p:cNvPr id="260" name="Rectangle 259"/>
            <p:cNvSpPr/>
            <p:nvPr/>
          </p:nvSpPr>
          <p:spPr>
            <a:xfrm>
              <a:off x="4423679" y="3587084"/>
              <a:ext cx="36740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Georgia" panose="02040502050405020303" pitchFamily="18" charset="0"/>
                </a:rPr>
                <a:t>x</a:t>
              </a:r>
              <a:r>
                <a:rPr lang="en-US" baseline="-25000" dirty="0">
                  <a:solidFill>
                    <a:srgbClr val="000000"/>
                  </a:solidFill>
                  <a:latin typeface="Georgia" panose="02040502050405020303" pitchFamily="18" charset="0"/>
                </a:rPr>
                <a:t>1</a:t>
              </a:r>
              <a:endParaRPr lang="en-US" dirty="0"/>
            </a:p>
          </p:txBody>
        </p:sp>
        <p:grpSp>
          <p:nvGrpSpPr>
            <p:cNvPr id="261" name="그룹 42"/>
            <p:cNvGrpSpPr/>
            <p:nvPr/>
          </p:nvGrpSpPr>
          <p:grpSpPr>
            <a:xfrm>
              <a:off x="647564" y="1537896"/>
              <a:ext cx="2160240" cy="2160240"/>
              <a:chOff x="617084" y="1736812"/>
              <a:chExt cx="2160240" cy="2160240"/>
            </a:xfrm>
          </p:grpSpPr>
          <p:grpSp>
            <p:nvGrpSpPr>
              <p:cNvPr id="354" name="그룹 7"/>
              <p:cNvGrpSpPr/>
              <p:nvPr/>
            </p:nvGrpSpPr>
            <p:grpSpPr>
              <a:xfrm>
                <a:off x="617084" y="1736812"/>
                <a:ext cx="2160240" cy="2160240"/>
                <a:chOff x="837680" y="1736812"/>
                <a:chExt cx="1836204" cy="1836204"/>
              </a:xfrm>
            </p:grpSpPr>
            <p:cxnSp>
              <p:nvCxnSpPr>
                <p:cNvPr id="388" name="직선 화살표 연결선 3"/>
                <p:cNvCxnSpPr/>
                <p:nvPr/>
              </p:nvCxnSpPr>
              <p:spPr>
                <a:xfrm flipV="1">
                  <a:off x="899592" y="1736812"/>
                  <a:ext cx="0" cy="1836204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9" name="직선 화살표 연결선 4"/>
                <p:cNvCxnSpPr/>
                <p:nvPr/>
              </p:nvCxnSpPr>
              <p:spPr>
                <a:xfrm rot="5400000" flipV="1">
                  <a:off x="1755782" y="2582906"/>
                  <a:ext cx="0" cy="1836204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55" name="타원 8"/>
              <p:cNvSpPr/>
              <p:nvPr/>
            </p:nvSpPr>
            <p:spPr>
              <a:xfrm>
                <a:off x="1439652" y="245689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6" name="타원 9"/>
              <p:cNvSpPr/>
              <p:nvPr/>
            </p:nvSpPr>
            <p:spPr>
              <a:xfrm>
                <a:off x="1691680" y="260929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7" name="타원 10"/>
              <p:cNvSpPr/>
              <p:nvPr/>
            </p:nvSpPr>
            <p:spPr>
              <a:xfrm>
                <a:off x="1943708" y="2672916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8" name="타원 11"/>
              <p:cNvSpPr/>
              <p:nvPr/>
            </p:nvSpPr>
            <p:spPr>
              <a:xfrm>
                <a:off x="2195736" y="2852936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9" name="타원 12"/>
              <p:cNvSpPr/>
              <p:nvPr/>
            </p:nvSpPr>
            <p:spPr>
              <a:xfrm>
                <a:off x="1943708" y="299695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0" name="타원 13"/>
              <p:cNvSpPr/>
              <p:nvPr/>
            </p:nvSpPr>
            <p:spPr>
              <a:xfrm>
                <a:off x="971600" y="2600908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1" name="타원 14"/>
              <p:cNvSpPr/>
              <p:nvPr/>
            </p:nvSpPr>
            <p:spPr>
              <a:xfrm>
                <a:off x="1547664" y="299695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2" name="타원 15"/>
              <p:cNvSpPr/>
              <p:nvPr/>
            </p:nvSpPr>
            <p:spPr>
              <a:xfrm>
                <a:off x="1223628" y="227687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3" name="타원 16"/>
              <p:cNvSpPr/>
              <p:nvPr/>
            </p:nvSpPr>
            <p:spPr>
              <a:xfrm>
                <a:off x="1511660" y="2168860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4" name="타원 17"/>
              <p:cNvSpPr/>
              <p:nvPr/>
            </p:nvSpPr>
            <p:spPr>
              <a:xfrm>
                <a:off x="2123728" y="2348880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5" name="타원 18"/>
              <p:cNvSpPr/>
              <p:nvPr/>
            </p:nvSpPr>
            <p:spPr>
              <a:xfrm>
                <a:off x="1295636" y="1880828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6" name="타원 19"/>
              <p:cNvSpPr/>
              <p:nvPr/>
            </p:nvSpPr>
            <p:spPr>
              <a:xfrm>
                <a:off x="1763688" y="2312876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7" name="타원 20"/>
              <p:cNvSpPr/>
              <p:nvPr/>
            </p:nvSpPr>
            <p:spPr>
              <a:xfrm>
                <a:off x="1727684" y="2024844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8" name="타원 21"/>
              <p:cNvSpPr/>
              <p:nvPr/>
            </p:nvSpPr>
            <p:spPr>
              <a:xfrm>
                <a:off x="2051720" y="1988840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9" name="곱셈 기호 22"/>
              <p:cNvSpPr/>
              <p:nvPr/>
            </p:nvSpPr>
            <p:spPr>
              <a:xfrm>
                <a:off x="1187624" y="3248980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0" name="곱셈 기호 23"/>
              <p:cNvSpPr/>
              <p:nvPr/>
            </p:nvSpPr>
            <p:spPr>
              <a:xfrm>
                <a:off x="1340024" y="3401380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1" name="곱셈 기호 24"/>
              <p:cNvSpPr/>
              <p:nvPr/>
            </p:nvSpPr>
            <p:spPr>
              <a:xfrm>
                <a:off x="1492424" y="350100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2" name="곱셈 기호 25"/>
              <p:cNvSpPr/>
              <p:nvPr/>
            </p:nvSpPr>
            <p:spPr>
              <a:xfrm>
                <a:off x="1644824" y="3284984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3" name="곱셈 기호 26"/>
              <p:cNvSpPr/>
              <p:nvPr/>
            </p:nvSpPr>
            <p:spPr>
              <a:xfrm>
                <a:off x="1691680" y="278092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4" name="곱셈 기호 27"/>
              <p:cNvSpPr/>
              <p:nvPr/>
            </p:nvSpPr>
            <p:spPr>
              <a:xfrm>
                <a:off x="1259632" y="2636912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5" name="곱셈 기호 28"/>
              <p:cNvSpPr/>
              <p:nvPr/>
            </p:nvSpPr>
            <p:spPr>
              <a:xfrm>
                <a:off x="827584" y="2924944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6" name="곱셈 기호 29"/>
              <p:cNvSpPr/>
              <p:nvPr/>
            </p:nvSpPr>
            <p:spPr>
              <a:xfrm>
                <a:off x="791580" y="3212976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7" name="곱셈 기호 30"/>
              <p:cNvSpPr/>
              <p:nvPr/>
            </p:nvSpPr>
            <p:spPr>
              <a:xfrm>
                <a:off x="791580" y="350100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8" name="곱셈 기호 31"/>
              <p:cNvSpPr/>
              <p:nvPr/>
            </p:nvSpPr>
            <p:spPr>
              <a:xfrm>
                <a:off x="1079612" y="350100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9" name="곱셈 기호 33"/>
              <p:cNvSpPr/>
              <p:nvPr/>
            </p:nvSpPr>
            <p:spPr>
              <a:xfrm>
                <a:off x="719572" y="2636912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0" name="곱셈 기호 34"/>
              <p:cNvSpPr/>
              <p:nvPr/>
            </p:nvSpPr>
            <p:spPr>
              <a:xfrm>
                <a:off x="2015716" y="3465004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1" name="곱셈 기호 35"/>
              <p:cNvSpPr/>
              <p:nvPr/>
            </p:nvSpPr>
            <p:spPr>
              <a:xfrm>
                <a:off x="2303748" y="3212976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2" name="곱셈 기호 36"/>
              <p:cNvSpPr/>
              <p:nvPr/>
            </p:nvSpPr>
            <p:spPr>
              <a:xfrm>
                <a:off x="2555776" y="296094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3" name="곱셈 기호 37"/>
              <p:cNvSpPr/>
              <p:nvPr/>
            </p:nvSpPr>
            <p:spPr>
              <a:xfrm>
                <a:off x="2015716" y="3212976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4" name="곱셈 기호 38"/>
              <p:cNvSpPr/>
              <p:nvPr/>
            </p:nvSpPr>
            <p:spPr>
              <a:xfrm>
                <a:off x="719572" y="2168860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5" name="곱셈 기호 39"/>
              <p:cNvSpPr/>
              <p:nvPr/>
            </p:nvSpPr>
            <p:spPr>
              <a:xfrm>
                <a:off x="827584" y="2348880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6" name="곱셈 기호 40"/>
              <p:cNvSpPr/>
              <p:nvPr/>
            </p:nvSpPr>
            <p:spPr>
              <a:xfrm>
                <a:off x="899592" y="188082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7" name="타원 41"/>
              <p:cNvSpPr/>
              <p:nvPr/>
            </p:nvSpPr>
            <p:spPr>
              <a:xfrm>
                <a:off x="1079612" y="3068960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62" name="그룹 43"/>
            <p:cNvGrpSpPr/>
            <p:nvPr/>
          </p:nvGrpSpPr>
          <p:grpSpPr>
            <a:xfrm>
              <a:off x="3522360" y="1537896"/>
              <a:ext cx="2160240" cy="2160240"/>
              <a:chOff x="617084" y="1736812"/>
              <a:chExt cx="2160240" cy="2160240"/>
            </a:xfrm>
          </p:grpSpPr>
          <p:grpSp>
            <p:nvGrpSpPr>
              <p:cNvPr id="318" name="그룹 44"/>
              <p:cNvGrpSpPr/>
              <p:nvPr/>
            </p:nvGrpSpPr>
            <p:grpSpPr>
              <a:xfrm>
                <a:off x="617084" y="1736812"/>
                <a:ext cx="2160240" cy="2160240"/>
                <a:chOff x="837680" y="1736812"/>
                <a:chExt cx="1836204" cy="1836204"/>
              </a:xfrm>
            </p:grpSpPr>
            <p:cxnSp>
              <p:nvCxnSpPr>
                <p:cNvPr id="352" name="직선 화살표 연결선 79"/>
                <p:cNvCxnSpPr/>
                <p:nvPr/>
              </p:nvCxnSpPr>
              <p:spPr>
                <a:xfrm flipV="1">
                  <a:off x="899592" y="1736812"/>
                  <a:ext cx="0" cy="1836204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3" name="직선 화살표 연결선 80"/>
                <p:cNvCxnSpPr/>
                <p:nvPr/>
              </p:nvCxnSpPr>
              <p:spPr>
                <a:xfrm rot="5400000" flipV="1">
                  <a:off x="1755782" y="2582906"/>
                  <a:ext cx="0" cy="1836204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19" name="타원 45"/>
              <p:cNvSpPr/>
              <p:nvPr/>
            </p:nvSpPr>
            <p:spPr>
              <a:xfrm>
                <a:off x="1439652" y="245689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0" name="타원 46"/>
              <p:cNvSpPr/>
              <p:nvPr/>
            </p:nvSpPr>
            <p:spPr>
              <a:xfrm>
                <a:off x="1691680" y="260929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1" name="타원 47"/>
              <p:cNvSpPr/>
              <p:nvPr/>
            </p:nvSpPr>
            <p:spPr>
              <a:xfrm>
                <a:off x="1943708" y="2672916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2" name="타원 48"/>
              <p:cNvSpPr/>
              <p:nvPr/>
            </p:nvSpPr>
            <p:spPr>
              <a:xfrm>
                <a:off x="2195736" y="2852936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3" name="타원 49"/>
              <p:cNvSpPr/>
              <p:nvPr/>
            </p:nvSpPr>
            <p:spPr>
              <a:xfrm>
                <a:off x="1943708" y="299695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4" name="타원 50"/>
              <p:cNvSpPr/>
              <p:nvPr/>
            </p:nvSpPr>
            <p:spPr>
              <a:xfrm>
                <a:off x="971600" y="2600908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5" name="타원 51"/>
              <p:cNvSpPr/>
              <p:nvPr/>
            </p:nvSpPr>
            <p:spPr>
              <a:xfrm>
                <a:off x="1547664" y="299695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6" name="타원 52"/>
              <p:cNvSpPr/>
              <p:nvPr/>
            </p:nvSpPr>
            <p:spPr>
              <a:xfrm>
                <a:off x="1223628" y="227687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7" name="타원 53"/>
              <p:cNvSpPr/>
              <p:nvPr/>
            </p:nvSpPr>
            <p:spPr>
              <a:xfrm>
                <a:off x="1511660" y="2168860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8" name="타원 54"/>
              <p:cNvSpPr/>
              <p:nvPr/>
            </p:nvSpPr>
            <p:spPr>
              <a:xfrm>
                <a:off x="2123728" y="2348880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9" name="타원 55"/>
              <p:cNvSpPr/>
              <p:nvPr/>
            </p:nvSpPr>
            <p:spPr>
              <a:xfrm>
                <a:off x="1295636" y="1880828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0" name="타원 56"/>
              <p:cNvSpPr/>
              <p:nvPr/>
            </p:nvSpPr>
            <p:spPr>
              <a:xfrm>
                <a:off x="1763688" y="2312876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1" name="타원 57"/>
              <p:cNvSpPr/>
              <p:nvPr/>
            </p:nvSpPr>
            <p:spPr>
              <a:xfrm>
                <a:off x="1727684" y="2024844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2" name="타원 58"/>
              <p:cNvSpPr/>
              <p:nvPr/>
            </p:nvSpPr>
            <p:spPr>
              <a:xfrm>
                <a:off x="2051720" y="1988840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3" name="곱셈 기호 59"/>
              <p:cNvSpPr/>
              <p:nvPr/>
            </p:nvSpPr>
            <p:spPr>
              <a:xfrm>
                <a:off x="1187624" y="3248980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4" name="곱셈 기호 60"/>
              <p:cNvSpPr/>
              <p:nvPr/>
            </p:nvSpPr>
            <p:spPr>
              <a:xfrm>
                <a:off x="1340024" y="3401380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5" name="곱셈 기호 61"/>
              <p:cNvSpPr/>
              <p:nvPr/>
            </p:nvSpPr>
            <p:spPr>
              <a:xfrm>
                <a:off x="1492424" y="350100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6" name="곱셈 기호 62"/>
              <p:cNvSpPr/>
              <p:nvPr/>
            </p:nvSpPr>
            <p:spPr>
              <a:xfrm>
                <a:off x="1644824" y="3284984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7" name="곱셈 기호 63"/>
              <p:cNvSpPr/>
              <p:nvPr/>
            </p:nvSpPr>
            <p:spPr>
              <a:xfrm>
                <a:off x="1691680" y="278092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8" name="곱셈 기호 64"/>
              <p:cNvSpPr/>
              <p:nvPr/>
            </p:nvSpPr>
            <p:spPr>
              <a:xfrm>
                <a:off x="1259632" y="2636912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9" name="곱셈 기호 65"/>
              <p:cNvSpPr/>
              <p:nvPr/>
            </p:nvSpPr>
            <p:spPr>
              <a:xfrm>
                <a:off x="827584" y="2924944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0" name="곱셈 기호 66"/>
              <p:cNvSpPr/>
              <p:nvPr/>
            </p:nvSpPr>
            <p:spPr>
              <a:xfrm>
                <a:off x="791580" y="3212976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1" name="곱셈 기호 67"/>
              <p:cNvSpPr/>
              <p:nvPr/>
            </p:nvSpPr>
            <p:spPr>
              <a:xfrm>
                <a:off x="791580" y="350100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2" name="곱셈 기호 68"/>
              <p:cNvSpPr/>
              <p:nvPr/>
            </p:nvSpPr>
            <p:spPr>
              <a:xfrm>
                <a:off x="1079612" y="350100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3" name="곱셈 기호 70"/>
              <p:cNvSpPr/>
              <p:nvPr/>
            </p:nvSpPr>
            <p:spPr>
              <a:xfrm>
                <a:off x="719572" y="2636912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4" name="곱셈 기호 71"/>
              <p:cNvSpPr/>
              <p:nvPr/>
            </p:nvSpPr>
            <p:spPr>
              <a:xfrm>
                <a:off x="2015716" y="3465004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5" name="곱셈 기호 72"/>
              <p:cNvSpPr/>
              <p:nvPr/>
            </p:nvSpPr>
            <p:spPr>
              <a:xfrm>
                <a:off x="2303748" y="3212976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6" name="곱셈 기호 73"/>
              <p:cNvSpPr/>
              <p:nvPr/>
            </p:nvSpPr>
            <p:spPr>
              <a:xfrm>
                <a:off x="2555776" y="296094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7" name="곱셈 기호 74"/>
              <p:cNvSpPr/>
              <p:nvPr/>
            </p:nvSpPr>
            <p:spPr>
              <a:xfrm>
                <a:off x="2015716" y="3212976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8" name="곱셈 기호 75"/>
              <p:cNvSpPr/>
              <p:nvPr/>
            </p:nvSpPr>
            <p:spPr>
              <a:xfrm>
                <a:off x="719572" y="2168860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9" name="곱셈 기호 76"/>
              <p:cNvSpPr/>
              <p:nvPr/>
            </p:nvSpPr>
            <p:spPr>
              <a:xfrm>
                <a:off x="827584" y="2348880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0" name="곱셈 기호 77"/>
              <p:cNvSpPr/>
              <p:nvPr/>
            </p:nvSpPr>
            <p:spPr>
              <a:xfrm>
                <a:off x="899592" y="188082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1" name="타원 78"/>
              <p:cNvSpPr/>
              <p:nvPr/>
            </p:nvSpPr>
            <p:spPr>
              <a:xfrm>
                <a:off x="1079612" y="3068960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63" name="그룹 81"/>
            <p:cNvGrpSpPr/>
            <p:nvPr/>
          </p:nvGrpSpPr>
          <p:grpSpPr>
            <a:xfrm>
              <a:off x="6546696" y="1537896"/>
              <a:ext cx="2160240" cy="2160240"/>
              <a:chOff x="617084" y="1736812"/>
              <a:chExt cx="2160240" cy="2160240"/>
            </a:xfrm>
          </p:grpSpPr>
          <p:grpSp>
            <p:nvGrpSpPr>
              <p:cNvPr id="282" name="그룹 82"/>
              <p:cNvGrpSpPr/>
              <p:nvPr/>
            </p:nvGrpSpPr>
            <p:grpSpPr>
              <a:xfrm>
                <a:off x="617084" y="1736812"/>
                <a:ext cx="2160240" cy="2160240"/>
                <a:chOff x="837680" y="1736812"/>
                <a:chExt cx="1836204" cy="1836204"/>
              </a:xfrm>
            </p:grpSpPr>
            <p:cxnSp>
              <p:nvCxnSpPr>
                <p:cNvPr id="316" name="직선 화살표 연결선 117"/>
                <p:cNvCxnSpPr/>
                <p:nvPr/>
              </p:nvCxnSpPr>
              <p:spPr>
                <a:xfrm flipV="1">
                  <a:off x="899592" y="1736812"/>
                  <a:ext cx="0" cy="1836204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7" name="직선 화살표 연결선 118"/>
                <p:cNvCxnSpPr/>
                <p:nvPr/>
              </p:nvCxnSpPr>
              <p:spPr>
                <a:xfrm rot="5400000" flipV="1">
                  <a:off x="1755782" y="2582906"/>
                  <a:ext cx="0" cy="1836204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83" name="타원 83"/>
              <p:cNvSpPr/>
              <p:nvPr/>
            </p:nvSpPr>
            <p:spPr>
              <a:xfrm>
                <a:off x="1439652" y="245689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4" name="타원 84"/>
              <p:cNvSpPr/>
              <p:nvPr/>
            </p:nvSpPr>
            <p:spPr>
              <a:xfrm>
                <a:off x="1691680" y="260929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5" name="타원 85"/>
              <p:cNvSpPr/>
              <p:nvPr/>
            </p:nvSpPr>
            <p:spPr>
              <a:xfrm>
                <a:off x="1943708" y="2672916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6" name="타원 86"/>
              <p:cNvSpPr/>
              <p:nvPr/>
            </p:nvSpPr>
            <p:spPr>
              <a:xfrm>
                <a:off x="2195736" y="2852936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7" name="타원 87"/>
              <p:cNvSpPr/>
              <p:nvPr/>
            </p:nvSpPr>
            <p:spPr>
              <a:xfrm>
                <a:off x="1943708" y="299695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8" name="타원 88"/>
              <p:cNvSpPr/>
              <p:nvPr/>
            </p:nvSpPr>
            <p:spPr>
              <a:xfrm>
                <a:off x="971600" y="2600908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9" name="타원 89"/>
              <p:cNvSpPr/>
              <p:nvPr/>
            </p:nvSpPr>
            <p:spPr>
              <a:xfrm>
                <a:off x="1547664" y="299695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0" name="타원 90"/>
              <p:cNvSpPr/>
              <p:nvPr/>
            </p:nvSpPr>
            <p:spPr>
              <a:xfrm>
                <a:off x="1223628" y="227687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1" name="타원 91"/>
              <p:cNvSpPr/>
              <p:nvPr/>
            </p:nvSpPr>
            <p:spPr>
              <a:xfrm>
                <a:off x="1511660" y="2168860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2" name="타원 92"/>
              <p:cNvSpPr/>
              <p:nvPr/>
            </p:nvSpPr>
            <p:spPr>
              <a:xfrm>
                <a:off x="2123728" y="2348880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3" name="타원 93"/>
              <p:cNvSpPr/>
              <p:nvPr/>
            </p:nvSpPr>
            <p:spPr>
              <a:xfrm>
                <a:off x="1295636" y="1880828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4" name="타원 94"/>
              <p:cNvSpPr/>
              <p:nvPr/>
            </p:nvSpPr>
            <p:spPr>
              <a:xfrm>
                <a:off x="1763688" y="2312876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5" name="타원 95"/>
              <p:cNvSpPr/>
              <p:nvPr/>
            </p:nvSpPr>
            <p:spPr>
              <a:xfrm>
                <a:off x="1727684" y="2024844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6" name="타원 96"/>
              <p:cNvSpPr/>
              <p:nvPr/>
            </p:nvSpPr>
            <p:spPr>
              <a:xfrm>
                <a:off x="2051720" y="1988840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7" name="곱셈 기호 97"/>
              <p:cNvSpPr/>
              <p:nvPr/>
            </p:nvSpPr>
            <p:spPr>
              <a:xfrm>
                <a:off x="1187624" y="3248980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8" name="곱셈 기호 98"/>
              <p:cNvSpPr/>
              <p:nvPr/>
            </p:nvSpPr>
            <p:spPr>
              <a:xfrm>
                <a:off x="1340024" y="3401380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9" name="곱셈 기호 99"/>
              <p:cNvSpPr/>
              <p:nvPr/>
            </p:nvSpPr>
            <p:spPr>
              <a:xfrm>
                <a:off x="1492424" y="350100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0" name="곱셈 기호 100"/>
              <p:cNvSpPr/>
              <p:nvPr/>
            </p:nvSpPr>
            <p:spPr>
              <a:xfrm>
                <a:off x="1644824" y="3284984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1" name="곱셈 기호 101"/>
              <p:cNvSpPr/>
              <p:nvPr/>
            </p:nvSpPr>
            <p:spPr>
              <a:xfrm>
                <a:off x="1691680" y="278092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2" name="곱셈 기호 102"/>
              <p:cNvSpPr/>
              <p:nvPr/>
            </p:nvSpPr>
            <p:spPr>
              <a:xfrm>
                <a:off x="1259632" y="2636912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3" name="곱셈 기호 103"/>
              <p:cNvSpPr/>
              <p:nvPr/>
            </p:nvSpPr>
            <p:spPr>
              <a:xfrm>
                <a:off x="827584" y="2924944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4" name="곱셈 기호 104"/>
              <p:cNvSpPr/>
              <p:nvPr/>
            </p:nvSpPr>
            <p:spPr>
              <a:xfrm>
                <a:off x="791580" y="3212976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5" name="곱셈 기호 105"/>
              <p:cNvSpPr/>
              <p:nvPr/>
            </p:nvSpPr>
            <p:spPr>
              <a:xfrm>
                <a:off x="791580" y="350100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6" name="곱셈 기호 106"/>
              <p:cNvSpPr/>
              <p:nvPr/>
            </p:nvSpPr>
            <p:spPr>
              <a:xfrm>
                <a:off x="1079612" y="350100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7" name="곱셈 기호 108"/>
              <p:cNvSpPr/>
              <p:nvPr/>
            </p:nvSpPr>
            <p:spPr>
              <a:xfrm>
                <a:off x="719572" y="2636912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8" name="곱셈 기호 109"/>
              <p:cNvSpPr/>
              <p:nvPr/>
            </p:nvSpPr>
            <p:spPr>
              <a:xfrm>
                <a:off x="2015716" y="3465004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9" name="곱셈 기호 110"/>
              <p:cNvSpPr/>
              <p:nvPr/>
            </p:nvSpPr>
            <p:spPr>
              <a:xfrm>
                <a:off x="2303748" y="3212976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0" name="곱셈 기호 111"/>
              <p:cNvSpPr/>
              <p:nvPr/>
            </p:nvSpPr>
            <p:spPr>
              <a:xfrm>
                <a:off x="2555776" y="296094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1" name="곱셈 기호 112"/>
              <p:cNvSpPr/>
              <p:nvPr/>
            </p:nvSpPr>
            <p:spPr>
              <a:xfrm>
                <a:off x="2015716" y="3212976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2" name="곱셈 기호 113"/>
              <p:cNvSpPr/>
              <p:nvPr/>
            </p:nvSpPr>
            <p:spPr>
              <a:xfrm>
                <a:off x="719572" y="2168860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3" name="곱셈 기호 114"/>
              <p:cNvSpPr/>
              <p:nvPr/>
            </p:nvSpPr>
            <p:spPr>
              <a:xfrm>
                <a:off x="827584" y="2348880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4" name="곱셈 기호 115"/>
              <p:cNvSpPr/>
              <p:nvPr/>
            </p:nvSpPr>
            <p:spPr>
              <a:xfrm>
                <a:off x="899592" y="188082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5" name="타원 116"/>
              <p:cNvSpPr/>
              <p:nvPr/>
            </p:nvSpPr>
            <p:spPr>
              <a:xfrm>
                <a:off x="1079612" y="3068960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264" name="직선 연결선 120"/>
            <p:cNvCxnSpPr/>
            <p:nvPr/>
          </p:nvCxnSpPr>
          <p:spPr>
            <a:xfrm>
              <a:off x="750052" y="1853506"/>
              <a:ext cx="1540020" cy="1736618"/>
            </a:xfrm>
            <a:prstGeom prst="line">
              <a:avLst/>
            </a:prstGeom>
            <a:ln w="28575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5" name="자유형 124"/>
            <p:cNvSpPr/>
            <p:nvPr/>
          </p:nvSpPr>
          <p:spPr>
            <a:xfrm>
              <a:off x="3732107" y="1304764"/>
              <a:ext cx="2160693" cy="1784773"/>
            </a:xfrm>
            <a:custGeom>
              <a:avLst/>
              <a:gdLst>
                <a:gd name="connsiteX0" fmla="*/ 433493 w 2160693"/>
                <a:gd name="connsiteY0" fmla="*/ 0 h 1784773"/>
                <a:gd name="connsiteX1" fmla="*/ 169333 w 2160693"/>
                <a:gd name="connsiteY1" fmla="*/ 1198880 h 1784773"/>
                <a:gd name="connsiteX2" fmla="*/ 331893 w 2160693"/>
                <a:gd name="connsiteY2" fmla="*/ 1747520 h 1784773"/>
                <a:gd name="connsiteX3" fmla="*/ 2160693 w 2160693"/>
                <a:gd name="connsiteY3" fmla="*/ 1422400 h 1784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60693" h="1784773">
                  <a:moveTo>
                    <a:pt x="433493" y="0"/>
                  </a:moveTo>
                  <a:cubicBezTo>
                    <a:pt x="309879" y="453813"/>
                    <a:pt x="186266" y="907627"/>
                    <a:pt x="169333" y="1198880"/>
                  </a:cubicBezTo>
                  <a:cubicBezTo>
                    <a:pt x="152400" y="1490133"/>
                    <a:pt x="0" y="1710267"/>
                    <a:pt x="331893" y="1747520"/>
                  </a:cubicBezTo>
                  <a:cubicBezTo>
                    <a:pt x="663786" y="1784773"/>
                    <a:pt x="1818640" y="1501987"/>
                    <a:pt x="2160693" y="1422400"/>
                  </a:cubicBezTo>
                </a:path>
              </a:pathLst>
            </a:cu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6" name="자유형 125"/>
            <p:cNvSpPr/>
            <p:nvPr/>
          </p:nvSpPr>
          <p:spPr>
            <a:xfrm>
              <a:off x="6793653" y="1528284"/>
              <a:ext cx="1801707" cy="1683173"/>
            </a:xfrm>
            <a:custGeom>
              <a:avLst/>
              <a:gdLst>
                <a:gd name="connsiteX0" fmla="*/ 419947 w 1801707"/>
                <a:gd name="connsiteY0" fmla="*/ 0 h 1683173"/>
                <a:gd name="connsiteX1" fmla="*/ 216747 w 1801707"/>
                <a:gd name="connsiteY1" fmla="*/ 762000 h 1683173"/>
                <a:gd name="connsiteX2" fmla="*/ 13547 w 1801707"/>
                <a:gd name="connsiteY2" fmla="*/ 873760 h 1683173"/>
                <a:gd name="connsiteX3" fmla="*/ 135467 w 1801707"/>
                <a:gd name="connsiteY3" fmla="*/ 1107440 h 1683173"/>
                <a:gd name="connsiteX4" fmla="*/ 237067 w 1801707"/>
                <a:gd name="connsiteY4" fmla="*/ 1625600 h 1683173"/>
                <a:gd name="connsiteX5" fmla="*/ 470747 w 1801707"/>
                <a:gd name="connsiteY5" fmla="*/ 1452880 h 1683173"/>
                <a:gd name="connsiteX6" fmla="*/ 328507 w 1801707"/>
                <a:gd name="connsiteY6" fmla="*/ 1219200 h 1683173"/>
                <a:gd name="connsiteX7" fmla="*/ 409787 w 1801707"/>
                <a:gd name="connsiteY7" fmla="*/ 894080 h 1683173"/>
                <a:gd name="connsiteX8" fmla="*/ 673947 w 1801707"/>
                <a:gd name="connsiteY8" fmla="*/ 965200 h 1683173"/>
                <a:gd name="connsiteX9" fmla="*/ 673947 w 1801707"/>
                <a:gd name="connsiteY9" fmla="*/ 1259840 h 1683173"/>
                <a:gd name="connsiteX10" fmla="*/ 643467 w 1801707"/>
                <a:gd name="connsiteY10" fmla="*/ 1503680 h 1683173"/>
                <a:gd name="connsiteX11" fmla="*/ 938107 w 1801707"/>
                <a:gd name="connsiteY11" fmla="*/ 1524000 h 1683173"/>
                <a:gd name="connsiteX12" fmla="*/ 938107 w 1801707"/>
                <a:gd name="connsiteY12" fmla="*/ 1341120 h 1683173"/>
                <a:gd name="connsiteX13" fmla="*/ 775547 w 1801707"/>
                <a:gd name="connsiteY13" fmla="*/ 1168400 h 1683173"/>
                <a:gd name="connsiteX14" fmla="*/ 958427 w 1801707"/>
                <a:gd name="connsiteY14" fmla="*/ 1056640 h 1683173"/>
                <a:gd name="connsiteX15" fmla="*/ 1080347 w 1801707"/>
                <a:gd name="connsiteY15" fmla="*/ 1168400 h 1683173"/>
                <a:gd name="connsiteX16" fmla="*/ 1019387 w 1801707"/>
                <a:gd name="connsiteY16" fmla="*/ 1391920 h 1683173"/>
                <a:gd name="connsiteX17" fmla="*/ 1141307 w 1801707"/>
                <a:gd name="connsiteY17" fmla="*/ 1503680 h 1683173"/>
                <a:gd name="connsiteX18" fmla="*/ 1486747 w 1801707"/>
                <a:gd name="connsiteY18" fmla="*/ 1341120 h 1683173"/>
                <a:gd name="connsiteX19" fmla="*/ 1801707 w 1801707"/>
                <a:gd name="connsiteY19" fmla="*/ 1005840 h 1683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801707" h="1683173">
                  <a:moveTo>
                    <a:pt x="419947" y="0"/>
                  </a:moveTo>
                  <a:cubicBezTo>
                    <a:pt x="352213" y="308186"/>
                    <a:pt x="284480" y="616373"/>
                    <a:pt x="216747" y="762000"/>
                  </a:cubicBezTo>
                  <a:cubicBezTo>
                    <a:pt x="149014" y="907627"/>
                    <a:pt x="27094" y="816187"/>
                    <a:pt x="13547" y="873760"/>
                  </a:cubicBezTo>
                  <a:cubicBezTo>
                    <a:pt x="0" y="931333"/>
                    <a:pt x="98214" y="982133"/>
                    <a:pt x="135467" y="1107440"/>
                  </a:cubicBezTo>
                  <a:cubicBezTo>
                    <a:pt x="172720" y="1232747"/>
                    <a:pt x="181187" y="1568027"/>
                    <a:pt x="237067" y="1625600"/>
                  </a:cubicBezTo>
                  <a:cubicBezTo>
                    <a:pt x="292947" y="1683173"/>
                    <a:pt x="455507" y="1520613"/>
                    <a:pt x="470747" y="1452880"/>
                  </a:cubicBezTo>
                  <a:cubicBezTo>
                    <a:pt x="485987" y="1385147"/>
                    <a:pt x="338667" y="1312333"/>
                    <a:pt x="328507" y="1219200"/>
                  </a:cubicBezTo>
                  <a:cubicBezTo>
                    <a:pt x="318347" y="1126067"/>
                    <a:pt x="352214" y="936413"/>
                    <a:pt x="409787" y="894080"/>
                  </a:cubicBezTo>
                  <a:cubicBezTo>
                    <a:pt x="467360" y="851747"/>
                    <a:pt x="629920" y="904240"/>
                    <a:pt x="673947" y="965200"/>
                  </a:cubicBezTo>
                  <a:cubicBezTo>
                    <a:pt x="717974" y="1026160"/>
                    <a:pt x="679027" y="1170093"/>
                    <a:pt x="673947" y="1259840"/>
                  </a:cubicBezTo>
                  <a:cubicBezTo>
                    <a:pt x="668867" y="1349587"/>
                    <a:pt x="599440" y="1459653"/>
                    <a:pt x="643467" y="1503680"/>
                  </a:cubicBezTo>
                  <a:cubicBezTo>
                    <a:pt x="687494" y="1547707"/>
                    <a:pt x="889000" y="1551093"/>
                    <a:pt x="938107" y="1524000"/>
                  </a:cubicBezTo>
                  <a:cubicBezTo>
                    <a:pt x="987214" y="1496907"/>
                    <a:pt x="965200" y="1400387"/>
                    <a:pt x="938107" y="1341120"/>
                  </a:cubicBezTo>
                  <a:cubicBezTo>
                    <a:pt x="911014" y="1281853"/>
                    <a:pt x="772160" y="1215813"/>
                    <a:pt x="775547" y="1168400"/>
                  </a:cubicBezTo>
                  <a:cubicBezTo>
                    <a:pt x="778934" y="1120987"/>
                    <a:pt x="907627" y="1056640"/>
                    <a:pt x="958427" y="1056640"/>
                  </a:cubicBezTo>
                  <a:cubicBezTo>
                    <a:pt x="1009227" y="1056640"/>
                    <a:pt x="1070187" y="1112520"/>
                    <a:pt x="1080347" y="1168400"/>
                  </a:cubicBezTo>
                  <a:cubicBezTo>
                    <a:pt x="1090507" y="1224280"/>
                    <a:pt x="1009227" y="1336040"/>
                    <a:pt x="1019387" y="1391920"/>
                  </a:cubicBezTo>
                  <a:cubicBezTo>
                    <a:pt x="1029547" y="1447800"/>
                    <a:pt x="1063414" y="1512147"/>
                    <a:pt x="1141307" y="1503680"/>
                  </a:cubicBezTo>
                  <a:cubicBezTo>
                    <a:pt x="1219200" y="1495213"/>
                    <a:pt x="1376680" y="1424093"/>
                    <a:pt x="1486747" y="1341120"/>
                  </a:cubicBezTo>
                  <a:cubicBezTo>
                    <a:pt x="1596814" y="1258147"/>
                    <a:pt x="1801707" y="1005840"/>
                    <a:pt x="1801707" y="1005840"/>
                  </a:cubicBezTo>
                </a:path>
              </a:pathLst>
            </a:cu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7" name="Rectangle 266"/>
            <p:cNvSpPr/>
            <p:nvPr/>
          </p:nvSpPr>
          <p:spPr>
            <a:xfrm>
              <a:off x="356469" y="2348880"/>
              <a:ext cx="38824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Georgia" panose="02040502050405020303" pitchFamily="18" charset="0"/>
                </a:rPr>
                <a:t>x</a:t>
              </a:r>
              <a:r>
                <a:rPr lang="en-US" baseline="-25000" dirty="0">
                  <a:solidFill>
                    <a:srgbClr val="000000"/>
                  </a:solidFill>
                  <a:latin typeface="Georgia" panose="02040502050405020303" pitchFamily="18" charset="0"/>
                </a:rPr>
                <a:t>2</a:t>
              </a:r>
              <a:endParaRPr lang="en-US" dirty="0"/>
            </a:p>
          </p:txBody>
        </p:sp>
        <p:sp>
          <p:nvSpPr>
            <p:cNvPr id="268" name="Rectangle 267"/>
            <p:cNvSpPr/>
            <p:nvPr/>
          </p:nvSpPr>
          <p:spPr>
            <a:xfrm>
              <a:off x="1540296" y="3587084"/>
              <a:ext cx="36740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Georgia" panose="02040502050405020303" pitchFamily="18" charset="0"/>
                </a:rPr>
                <a:t>x</a:t>
              </a:r>
              <a:r>
                <a:rPr lang="en-US" baseline="-25000" dirty="0">
                  <a:solidFill>
                    <a:srgbClr val="000000"/>
                  </a:solidFill>
                  <a:latin typeface="Georgia" panose="02040502050405020303" pitchFamily="18" charset="0"/>
                </a:rPr>
                <a:t>1</a:t>
              </a:r>
              <a:endParaRPr lang="en-US" dirty="0"/>
            </a:p>
          </p:txBody>
        </p:sp>
        <p:sp>
          <p:nvSpPr>
            <p:cNvPr id="269" name="Rectangle 268"/>
            <p:cNvSpPr/>
            <p:nvPr/>
          </p:nvSpPr>
          <p:spPr>
            <a:xfrm>
              <a:off x="6282751" y="2348880"/>
              <a:ext cx="38824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Georgia" panose="02040502050405020303" pitchFamily="18" charset="0"/>
                </a:rPr>
                <a:t>x</a:t>
              </a:r>
              <a:r>
                <a:rPr lang="en-US" baseline="-25000" dirty="0">
                  <a:solidFill>
                    <a:srgbClr val="000000"/>
                  </a:solidFill>
                  <a:latin typeface="Georgia" panose="02040502050405020303" pitchFamily="18" charset="0"/>
                </a:rPr>
                <a:t>2</a:t>
              </a:r>
              <a:endParaRPr lang="en-US" dirty="0"/>
            </a:p>
          </p:txBody>
        </p:sp>
        <p:sp>
          <p:nvSpPr>
            <p:cNvPr id="270" name="Rectangle 269"/>
            <p:cNvSpPr/>
            <p:nvPr/>
          </p:nvSpPr>
          <p:spPr>
            <a:xfrm>
              <a:off x="7466578" y="3587084"/>
              <a:ext cx="36740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Georgia" panose="02040502050405020303" pitchFamily="18" charset="0"/>
                </a:rPr>
                <a:t>x</a:t>
              </a:r>
              <a:r>
                <a:rPr lang="en-US" baseline="-25000" dirty="0">
                  <a:solidFill>
                    <a:srgbClr val="000000"/>
                  </a:solidFill>
                  <a:latin typeface="Georgia" panose="02040502050405020303" pitchFamily="18" charset="0"/>
                </a:rPr>
                <a:t>1</a:t>
              </a:r>
              <a:endParaRPr lang="en-US" dirty="0"/>
            </a:p>
          </p:txBody>
        </p:sp>
        <p:sp>
          <p:nvSpPr>
            <p:cNvPr id="271" name="타원 131"/>
            <p:cNvSpPr/>
            <p:nvPr/>
          </p:nvSpPr>
          <p:spPr>
            <a:xfrm>
              <a:off x="2298224" y="1047211"/>
              <a:ext cx="203647" cy="203648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2" name="곱셈 기호 132"/>
            <p:cNvSpPr/>
            <p:nvPr/>
          </p:nvSpPr>
          <p:spPr>
            <a:xfrm>
              <a:off x="2550252" y="999293"/>
              <a:ext cx="305471" cy="305471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3" name="직사각형 133"/>
            <p:cNvSpPr/>
            <p:nvPr/>
          </p:nvSpPr>
          <p:spPr>
            <a:xfrm>
              <a:off x="606036" y="944724"/>
              <a:ext cx="156440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/>
                <a:t>Training Data: </a:t>
              </a:r>
            </a:p>
          </p:txBody>
        </p:sp>
        <p:sp>
          <p:nvSpPr>
            <p:cNvPr id="274" name="직사각형 126"/>
            <p:cNvSpPr/>
            <p:nvPr/>
          </p:nvSpPr>
          <p:spPr>
            <a:xfrm>
              <a:off x="944305" y="3933056"/>
              <a:ext cx="1454052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b="1" dirty="0"/>
                <a:t>Under-fitting</a:t>
              </a:r>
            </a:p>
          </p:txBody>
        </p:sp>
        <p:sp>
          <p:nvSpPr>
            <p:cNvPr id="275" name="직사각형 127"/>
            <p:cNvSpPr/>
            <p:nvPr/>
          </p:nvSpPr>
          <p:spPr>
            <a:xfrm>
              <a:off x="3572597" y="3933056"/>
              <a:ext cx="2042932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b="1" dirty="0"/>
                <a:t>Appropriate-fitting</a:t>
              </a:r>
            </a:p>
          </p:txBody>
        </p:sp>
        <p:sp>
          <p:nvSpPr>
            <p:cNvPr id="276" name="직사각형 128"/>
            <p:cNvSpPr/>
            <p:nvPr/>
          </p:nvSpPr>
          <p:spPr>
            <a:xfrm>
              <a:off x="6970425" y="3933056"/>
              <a:ext cx="1317220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b="1" dirty="0"/>
                <a:t>Over-fitting</a:t>
              </a:r>
            </a:p>
          </p:txBody>
        </p:sp>
        <p:sp>
          <p:nvSpPr>
            <p:cNvPr id="277" name="포인트가 5개인 별 123"/>
            <p:cNvSpPr/>
            <p:nvPr/>
          </p:nvSpPr>
          <p:spPr>
            <a:xfrm>
              <a:off x="1326116" y="2814072"/>
              <a:ext cx="182880" cy="182880"/>
            </a:xfrm>
            <a:prstGeom prst="star5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8" name="포인트가 5개인 별 129"/>
            <p:cNvSpPr/>
            <p:nvPr/>
          </p:nvSpPr>
          <p:spPr>
            <a:xfrm>
              <a:off x="4206436" y="2850076"/>
              <a:ext cx="182880" cy="182880"/>
            </a:xfrm>
            <a:prstGeom prst="star5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9" name="포인트가 5개인 별 130"/>
            <p:cNvSpPr/>
            <p:nvPr/>
          </p:nvSpPr>
          <p:spPr>
            <a:xfrm>
              <a:off x="7248676" y="2886080"/>
              <a:ext cx="182880" cy="182880"/>
            </a:xfrm>
            <a:prstGeom prst="star5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0" name="직사각형 135"/>
            <p:cNvSpPr/>
            <p:nvPr/>
          </p:nvSpPr>
          <p:spPr>
            <a:xfrm>
              <a:off x="3145981" y="954248"/>
              <a:ext cx="201433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/>
                <a:t>Validation Data: </a:t>
              </a:r>
            </a:p>
          </p:txBody>
        </p:sp>
        <p:sp>
          <p:nvSpPr>
            <p:cNvPr id="281" name="포인트가 5개인 별 136"/>
            <p:cNvSpPr/>
            <p:nvPr/>
          </p:nvSpPr>
          <p:spPr>
            <a:xfrm>
              <a:off x="5109200" y="1026256"/>
              <a:ext cx="182880" cy="182880"/>
            </a:xfrm>
            <a:prstGeom prst="star5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90057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Challenges of Machine Learning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87829" y="1046209"/>
            <a:ext cx="981601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Challenge 2: “BAD ALGORITHMS”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1107440" y="1920240"/>
            <a:ext cx="994664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possible solutions for overfitting are:</a:t>
            </a:r>
          </a:p>
          <a:p>
            <a:endParaRPr lang="en-US" sz="240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400" dirty="0"/>
              <a:t>To gather more training data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400" dirty="0"/>
              <a:t>To reduce the noise in the training data (e.g., fix data errors and remove outliers)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400" dirty="0"/>
              <a:t>To simplify the model </a:t>
            </a:r>
          </a:p>
          <a:p>
            <a:r>
              <a:rPr lang="en-US" sz="2400" dirty="0"/>
              <a:t>	by selecting one with fewer parameters, </a:t>
            </a:r>
          </a:p>
          <a:p>
            <a:r>
              <a:rPr lang="en-US" sz="2400" dirty="0"/>
              <a:t>	by reducing the number of attributes in the training data, or 	</a:t>
            </a:r>
          </a:p>
          <a:p>
            <a:r>
              <a:rPr lang="en-US" sz="2400" dirty="0"/>
              <a:t>	by constraining the model (</a:t>
            </a:r>
            <a:r>
              <a:rPr lang="en-US" sz="2400" i="1" dirty="0"/>
              <a:t>regularization</a:t>
            </a:r>
            <a:r>
              <a:rPr lang="en-US" sz="2400" dirty="0"/>
              <a:t>)</a:t>
            </a:r>
          </a:p>
          <a:p>
            <a:r>
              <a:rPr lang="en-US" sz="2400" dirty="0"/>
              <a:t>	…</a:t>
            </a:r>
          </a:p>
        </p:txBody>
      </p:sp>
    </p:spTree>
    <p:extLst>
      <p:ext uri="{BB962C8B-B14F-4D97-AF65-F5344CB8AC3E}">
        <p14:creationId xmlns:p14="http://schemas.microsoft.com/office/powerpoint/2010/main" val="1156143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Workflow</a:t>
            </a:r>
          </a:p>
        </p:txBody>
      </p:sp>
      <p:sp>
        <p:nvSpPr>
          <p:cNvPr id="3" name="Rectangle 2"/>
          <p:cNvSpPr/>
          <p:nvPr/>
        </p:nvSpPr>
        <p:spPr>
          <a:xfrm>
            <a:off x="1391920" y="3190240"/>
            <a:ext cx="1666240" cy="131064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Understand Data &amp; Problem</a:t>
            </a:r>
          </a:p>
        </p:txBody>
      </p:sp>
      <p:sp>
        <p:nvSpPr>
          <p:cNvPr id="4" name="Rectangle 3"/>
          <p:cNvSpPr/>
          <p:nvPr/>
        </p:nvSpPr>
        <p:spPr>
          <a:xfrm>
            <a:off x="3393440" y="3190240"/>
            <a:ext cx="1666240" cy="131064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Prepare Data</a:t>
            </a:r>
          </a:p>
        </p:txBody>
      </p:sp>
      <p:sp>
        <p:nvSpPr>
          <p:cNvPr id="5" name="Rectangle 4"/>
          <p:cNvSpPr/>
          <p:nvPr/>
        </p:nvSpPr>
        <p:spPr>
          <a:xfrm>
            <a:off x="5394960" y="3190240"/>
            <a:ext cx="1666240" cy="131064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Train Model</a:t>
            </a:r>
          </a:p>
        </p:txBody>
      </p:sp>
      <p:sp>
        <p:nvSpPr>
          <p:cNvPr id="6" name="Rectangle 5"/>
          <p:cNvSpPr/>
          <p:nvPr/>
        </p:nvSpPr>
        <p:spPr>
          <a:xfrm>
            <a:off x="5394960" y="1580204"/>
            <a:ext cx="1666240" cy="1310640"/>
          </a:xfrm>
          <a:prstGeom prst="rect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Test Data</a:t>
            </a:r>
          </a:p>
        </p:txBody>
      </p:sp>
      <p:sp>
        <p:nvSpPr>
          <p:cNvPr id="7" name="Rectangle 6"/>
          <p:cNvSpPr/>
          <p:nvPr/>
        </p:nvSpPr>
        <p:spPr>
          <a:xfrm>
            <a:off x="7396480" y="3190240"/>
            <a:ext cx="1666240" cy="131064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Test Model</a:t>
            </a:r>
          </a:p>
        </p:txBody>
      </p:sp>
      <p:sp>
        <p:nvSpPr>
          <p:cNvPr id="8" name="Rectangle 7"/>
          <p:cNvSpPr/>
          <p:nvPr/>
        </p:nvSpPr>
        <p:spPr>
          <a:xfrm>
            <a:off x="9398000" y="3190240"/>
            <a:ext cx="1666240" cy="131064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Launch Model</a:t>
            </a:r>
          </a:p>
        </p:txBody>
      </p:sp>
      <p:cxnSp>
        <p:nvCxnSpPr>
          <p:cNvPr id="10" name="Straight Arrow Connector 9"/>
          <p:cNvCxnSpPr>
            <a:stCxn id="3" idx="3"/>
            <a:endCxn id="4" idx="1"/>
          </p:cNvCxnSpPr>
          <p:nvPr/>
        </p:nvCxnSpPr>
        <p:spPr>
          <a:xfrm>
            <a:off x="3058160" y="3845560"/>
            <a:ext cx="33528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4" idx="3"/>
            <a:endCxn id="5" idx="1"/>
          </p:cNvCxnSpPr>
          <p:nvPr/>
        </p:nvCxnSpPr>
        <p:spPr>
          <a:xfrm>
            <a:off x="5059680" y="3845560"/>
            <a:ext cx="33528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7061200" y="3845560"/>
            <a:ext cx="33528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9062720" y="3845560"/>
            <a:ext cx="33528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Elbow Connector 16"/>
          <p:cNvCxnSpPr>
            <a:stCxn id="4" idx="0"/>
            <a:endCxn id="6" idx="1"/>
          </p:cNvCxnSpPr>
          <p:nvPr/>
        </p:nvCxnSpPr>
        <p:spPr>
          <a:xfrm rot="5400000" flipH="1" flipV="1">
            <a:off x="4333402" y="2128682"/>
            <a:ext cx="954716" cy="1168400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6" idx="3"/>
            <a:endCxn id="7" idx="0"/>
          </p:cNvCxnSpPr>
          <p:nvPr/>
        </p:nvCxnSpPr>
        <p:spPr>
          <a:xfrm>
            <a:off x="7061200" y="2235524"/>
            <a:ext cx="1168400" cy="954716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Elbow Connector 20"/>
          <p:cNvCxnSpPr>
            <a:stCxn id="7" idx="2"/>
            <a:endCxn id="5" idx="2"/>
          </p:cNvCxnSpPr>
          <p:nvPr/>
        </p:nvCxnSpPr>
        <p:spPr>
          <a:xfrm rot="5400000">
            <a:off x="7228840" y="3500120"/>
            <a:ext cx="12700" cy="2001520"/>
          </a:xfrm>
          <a:prstGeom prst="bentConnector3">
            <a:avLst>
              <a:gd name="adj1" fmla="val 6680000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6421120" y="5425678"/>
            <a:ext cx="2113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 Test Loop</a:t>
            </a:r>
          </a:p>
        </p:txBody>
      </p:sp>
    </p:spTree>
    <p:extLst>
      <p:ext uri="{BB962C8B-B14F-4D97-AF65-F5344CB8AC3E}">
        <p14:creationId xmlns:p14="http://schemas.microsoft.com/office/powerpoint/2010/main" val="290730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9400" y="0"/>
            <a:ext cx="11617960" cy="812800"/>
          </a:xfrm>
        </p:spPr>
        <p:txBody>
          <a:bodyPr>
            <a:normAutofit/>
          </a:bodyPr>
          <a:lstStyle/>
          <a:p>
            <a:pPr algn="ctr"/>
            <a:r>
              <a:rPr lang="ko-KR" altLang="en-US" sz="3600" dirty="0"/>
              <a:t>용어 정리</a:t>
            </a: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547" t="21360" b="34984"/>
          <a:stretch/>
        </p:blipFill>
        <p:spPr>
          <a:xfrm>
            <a:off x="1879600" y="1437052"/>
            <a:ext cx="10200322" cy="240048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Rectangle 11"/>
          <p:cNvSpPr/>
          <p:nvPr/>
        </p:nvSpPr>
        <p:spPr>
          <a:xfrm>
            <a:off x="10586720" y="1437052"/>
            <a:ext cx="1310640" cy="2400489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815681" y="940260"/>
            <a:ext cx="4328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집값 예측 문제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9180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9400" y="0"/>
            <a:ext cx="11617960" cy="812800"/>
          </a:xfrm>
        </p:spPr>
        <p:txBody>
          <a:bodyPr>
            <a:normAutofit/>
          </a:bodyPr>
          <a:lstStyle/>
          <a:p>
            <a:pPr algn="ctr"/>
            <a:r>
              <a:rPr lang="ko-KR" altLang="en-US" sz="3600" dirty="0"/>
              <a:t>용어 정리</a:t>
            </a: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547" t="21360" b="34984"/>
          <a:stretch/>
        </p:blipFill>
        <p:spPr>
          <a:xfrm>
            <a:off x="1879600" y="1437052"/>
            <a:ext cx="10200322" cy="2400489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8" name="Straight Arrow Connector 7"/>
          <p:cNvCxnSpPr/>
          <p:nvPr/>
        </p:nvCxnSpPr>
        <p:spPr>
          <a:xfrm>
            <a:off x="1513840" y="2677936"/>
            <a:ext cx="3759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0" y="2493270"/>
            <a:ext cx="18186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Instance(sample)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0586720" y="1437052"/>
            <a:ext cx="1310640" cy="2400489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0870882" y="1062711"/>
            <a:ext cx="1209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Labels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196305" y="812567"/>
            <a:ext cx="10089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solidFill>
                  <a:srgbClr val="000000"/>
                </a:solidFill>
              </a:rPr>
              <a:t>Attribute</a:t>
            </a:r>
            <a:endParaRPr lang="en-US" dirty="0"/>
          </a:p>
        </p:txBody>
      </p:sp>
      <p:cxnSp>
        <p:nvCxnSpPr>
          <p:cNvPr id="16" name="Straight Arrow Connector 15"/>
          <p:cNvCxnSpPr/>
          <p:nvPr/>
        </p:nvCxnSpPr>
        <p:spPr>
          <a:xfrm flipH="1">
            <a:off x="2560321" y="1204114"/>
            <a:ext cx="20319" cy="5150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3563097" y="812567"/>
            <a:ext cx="49585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solidFill>
                  <a:srgbClr val="000000"/>
                </a:solidFill>
              </a:rPr>
              <a:t>Feature = Attribute + its value (longitude = -122.23)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3356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9400" y="0"/>
            <a:ext cx="11617960" cy="812800"/>
          </a:xfrm>
        </p:spPr>
        <p:txBody>
          <a:bodyPr>
            <a:normAutofit/>
          </a:bodyPr>
          <a:lstStyle/>
          <a:p>
            <a:pPr algn="ctr"/>
            <a:r>
              <a:rPr lang="ko-KR" altLang="en-US" sz="3600" dirty="0"/>
              <a:t>용어 정리</a:t>
            </a: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547" t="21360" b="34984"/>
          <a:stretch/>
        </p:blipFill>
        <p:spPr>
          <a:xfrm>
            <a:off x="1879600" y="1437052"/>
            <a:ext cx="10200322" cy="2400489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8" name="Straight Arrow Connector 7"/>
          <p:cNvCxnSpPr/>
          <p:nvPr/>
        </p:nvCxnSpPr>
        <p:spPr>
          <a:xfrm>
            <a:off x="1513840" y="2677936"/>
            <a:ext cx="3759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0" y="2493270"/>
            <a:ext cx="18186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Instance(sample)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0586720" y="1845585"/>
            <a:ext cx="1310640" cy="1991956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0870882" y="1062711"/>
            <a:ext cx="1209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Labels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196305" y="812567"/>
            <a:ext cx="10089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solidFill>
                  <a:srgbClr val="000000"/>
                </a:solidFill>
              </a:rPr>
              <a:t>Attribute</a:t>
            </a:r>
            <a:endParaRPr lang="en-US" dirty="0"/>
          </a:p>
        </p:txBody>
      </p:sp>
      <p:cxnSp>
        <p:nvCxnSpPr>
          <p:cNvPr id="16" name="Straight Arrow Connector 15"/>
          <p:cNvCxnSpPr/>
          <p:nvPr/>
        </p:nvCxnSpPr>
        <p:spPr>
          <a:xfrm flipH="1">
            <a:off x="2560321" y="1204114"/>
            <a:ext cx="20319" cy="5150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3563097" y="812567"/>
            <a:ext cx="49585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solidFill>
                  <a:srgbClr val="000000"/>
                </a:solidFill>
              </a:rPr>
              <a:t>Feature = Attribute + its value (longitude = -122.23)</a:t>
            </a:r>
            <a:endParaRPr lang="en-US" dirty="0"/>
          </a:p>
        </p:txBody>
      </p:sp>
      <p:sp>
        <p:nvSpPr>
          <p:cNvPr id="15" name="Rectangle 11">
            <a:extLst>
              <a:ext uri="{FF2B5EF4-FFF2-40B4-BE49-F238E27FC236}">
                <a16:creationId xmlns:a16="http://schemas.microsoft.com/office/drawing/2014/main" id="{027AA74E-57C1-4381-A604-A4529B32B36C}"/>
              </a:ext>
            </a:extLst>
          </p:cNvPr>
          <p:cNvSpPr/>
          <p:nvPr/>
        </p:nvSpPr>
        <p:spPr>
          <a:xfrm>
            <a:off x="2134345" y="1845585"/>
            <a:ext cx="8421895" cy="199195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E9693C0-CC03-4028-B5FD-1DA77489D162}"/>
              </a:ext>
            </a:extLst>
          </p:cNvPr>
          <p:cNvSpPr/>
          <p:nvPr/>
        </p:nvSpPr>
        <p:spPr>
          <a:xfrm>
            <a:off x="5777076" y="3873925"/>
            <a:ext cx="15776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Consolas" panose="020B0609020204030204" pitchFamily="49" charset="0"/>
              </a:rPr>
              <a:t>Capital “X”</a:t>
            </a:r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0A0EA80-C2F1-429A-88B5-C20F9CF6C962}"/>
              </a:ext>
            </a:extLst>
          </p:cNvPr>
          <p:cNvSpPr/>
          <p:nvPr/>
        </p:nvSpPr>
        <p:spPr>
          <a:xfrm>
            <a:off x="9869060" y="3873925"/>
            <a:ext cx="22108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Consolas" panose="020B0609020204030204" pitchFamily="49" charset="0"/>
              </a:rPr>
              <a:t>small letter “y”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06386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교육 시간표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907869" y="1541960"/>
          <a:ext cx="10515600" cy="386606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746760">
                  <a:extLst>
                    <a:ext uri="{9D8B030D-6E8A-4147-A177-3AD203B41FA5}">
                      <a16:colId xmlns:a16="http://schemas.microsoft.com/office/drawing/2014/main" val="1275191074"/>
                    </a:ext>
                  </a:extLst>
                </a:gridCol>
                <a:gridCol w="1953768">
                  <a:extLst>
                    <a:ext uri="{9D8B030D-6E8A-4147-A177-3AD203B41FA5}">
                      <a16:colId xmlns:a16="http://schemas.microsoft.com/office/drawing/2014/main" val="3096226895"/>
                    </a:ext>
                  </a:extLst>
                </a:gridCol>
                <a:gridCol w="1953768">
                  <a:extLst>
                    <a:ext uri="{9D8B030D-6E8A-4147-A177-3AD203B41FA5}">
                      <a16:colId xmlns:a16="http://schemas.microsoft.com/office/drawing/2014/main" val="3178878694"/>
                    </a:ext>
                  </a:extLst>
                </a:gridCol>
                <a:gridCol w="1953768">
                  <a:extLst>
                    <a:ext uri="{9D8B030D-6E8A-4147-A177-3AD203B41FA5}">
                      <a16:colId xmlns:a16="http://schemas.microsoft.com/office/drawing/2014/main" val="2905401185"/>
                    </a:ext>
                  </a:extLst>
                </a:gridCol>
                <a:gridCol w="1953768">
                  <a:extLst>
                    <a:ext uri="{9D8B030D-6E8A-4147-A177-3AD203B41FA5}">
                      <a16:colId xmlns:a16="http://schemas.microsoft.com/office/drawing/2014/main" val="4201284122"/>
                    </a:ext>
                  </a:extLst>
                </a:gridCol>
                <a:gridCol w="1953768">
                  <a:extLst>
                    <a:ext uri="{9D8B030D-6E8A-4147-A177-3AD203B41FA5}">
                      <a16:colId xmlns:a16="http://schemas.microsoft.com/office/drawing/2014/main" val="2964590618"/>
                    </a:ext>
                  </a:extLst>
                </a:gridCol>
              </a:tblGrid>
              <a:tr h="62577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2.19 (</a:t>
                      </a:r>
                      <a:r>
                        <a:rPr lang="ko-KR" altLang="en-US" dirty="0"/>
                        <a:t>월</a:t>
                      </a:r>
                      <a:r>
                        <a:rPr lang="en-US" altLang="ko-KR" dirty="0"/>
                        <a:t>)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2.20 (</a:t>
                      </a:r>
                      <a:r>
                        <a:rPr lang="ko-KR" altLang="en-US" dirty="0"/>
                        <a:t>화</a:t>
                      </a:r>
                      <a:r>
                        <a:rPr lang="en-US" altLang="ko-KR" dirty="0"/>
                        <a:t>)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2.21 (</a:t>
                      </a:r>
                      <a:r>
                        <a:rPr lang="ko-KR" altLang="en-US" dirty="0"/>
                        <a:t>수</a:t>
                      </a:r>
                      <a:r>
                        <a:rPr lang="en-US" altLang="ko-KR" dirty="0"/>
                        <a:t>)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2.22 (</a:t>
                      </a:r>
                      <a:r>
                        <a:rPr lang="ko-KR" altLang="en-US" dirty="0"/>
                        <a:t>목</a:t>
                      </a:r>
                      <a:r>
                        <a:rPr lang="en-US" altLang="ko-KR" dirty="0"/>
                        <a:t>)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2.23 (</a:t>
                      </a:r>
                      <a:r>
                        <a:rPr lang="ko-KR" altLang="en-US" dirty="0"/>
                        <a:t>금</a:t>
                      </a:r>
                      <a:r>
                        <a:rPr lang="en-US" altLang="ko-KR" dirty="0"/>
                        <a:t>)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35612196"/>
                  </a:ext>
                </a:extLst>
              </a:tr>
              <a:tr h="1080097">
                <a:tc>
                  <a:txBody>
                    <a:bodyPr/>
                    <a:lstStyle/>
                    <a:p>
                      <a:pPr algn="l"/>
                      <a:r>
                        <a:rPr lang="ko-KR" altLang="en-US" dirty="0"/>
                        <a:t>오전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Python for machine learning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Linear/Logistic Regression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Decision Trees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err="1"/>
                        <a:t>TensorFlow</a:t>
                      </a:r>
                      <a:r>
                        <a:rPr lang="en-US" baseline="0" dirty="0"/>
                        <a:t> Basics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Convolutional Neural Networks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90700689"/>
                  </a:ext>
                </a:extLst>
              </a:tr>
              <a:tr h="1080097">
                <a:tc rowSpan="2">
                  <a:txBody>
                    <a:bodyPr/>
                    <a:lstStyle/>
                    <a:p>
                      <a:pPr algn="l"/>
                      <a:r>
                        <a:rPr lang="ko-KR" altLang="en-US" dirty="0"/>
                        <a:t>오후 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Intro</a:t>
                      </a:r>
                      <a:r>
                        <a:rPr lang="en-US" baseline="0" dirty="0"/>
                        <a:t> to machine learning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Support Vector Machines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Random</a:t>
                      </a:r>
                      <a:r>
                        <a:rPr lang="en-US" baseline="0" dirty="0"/>
                        <a:t> Forests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Artificial Neural Networks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Convolutional Neural Networks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38743690"/>
                  </a:ext>
                </a:extLst>
              </a:tr>
              <a:tr h="1080097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Data Preprocessing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Model</a:t>
                      </a:r>
                      <a:r>
                        <a:rPr lang="en-US" baseline="0" dirty="0"/>
                        <a:t> Evaluation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Gradient Boosting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Deep Neural Networks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Recurrent</a:t>
                      </a:r>
                      <a:r>
                        <a:rPr lang="en-US" baseline="0" dirty="0"/>
                        <a:t> Neural Networks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120673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496859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9400" y="0"/>
            <a:ext cx="11617960" cy="812800"/>
          </a:xfrm>
        </p:spPr>
        <p:txBody>
          <a:bodyPr>
            <a:normAutofit/>
          </a:bodyPr>
          <a:lstStyle/>
          <a:p>
            <a:pPr algn="ctr"/>
            <a:r>
              <a:rPr lang="ko-KR" altLang="en-US" sz="3600" dirty="0"/>
              <a:t>용어 정리</a:t>
            </a: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547" t="21360" b="34984"/>
          <a:stretch/>
        </p:blipFill>
        <p:spPr>
          <a:xfrm>
            <a:off x="1879600" y="1437052"/>
            <a:ext cx="10200322" cy="2400489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8" name="Straight Arrow Connector 7"/>
          <p:cNvCxnSpPr/>
          <p:nvPr/>
        </p:nvCxnSpPr>
        <p:spPr>
          <a:xfrm>
            <a:off x="1513840" y="2677936"/>
            <a:ext cx="3759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0" y="2493270"/>
            <a:ext cx="18186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Instance(sample)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0586720" y="1845585"/>
            <a:ext cx="1310640" cy="1991956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0870882" y="1062711"/>
            <a:ext cx="1209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Labels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196305" y="812567"/>
            <a:ext cx="10089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solidFill>
                  <a:srgbClr val="000000"/>
                </a:solidFill>
              </a:rPr>
              <a:t>Attribute</a:t>
            </a:r>
            <a:endParaRPr lang="en-US" dirty="0"/>
          </a:p>
        </p:txBody>
      </p:sp>
      <p:cxnSp>
        <p:nvCxnSpPr>
          <p:cNvPr id="16" name="Straight Arrow Connector 15"/>
          <p:cNvCxnSpPr/>
          <p:nvPr/>
        </p:nvCxnSpPr>
        <p:spPr>
          <a:xfrm flipH="1">
            <a:off x="2560321" y="1204114"/>
            <a:ext cx="20319" cy="5150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3563097" y="812567"/>
            <a:ext cx="49585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solidFill>
                  <a:srgbClr val="000000"/>
                </a:solidFill>
              </a:rPr>
              <a:t>Feature = Attribute + its value (longitude = -122.23)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1701800" y="4456182"/>
            <a:ext cx="926592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nsolas" panose="020B0609020204030204" pitchFamily="49" charset="0"/>
              </a:rPr>
              <a:t>attributes = [‘longitude’, ‘latitude’, …, ‘</a:t>
            </a:r>
            <a:r>
              <a:rPr lang="en-US" sz="1600" dirty="0" err="1">
                <a:latin typeface="Consolas" panose="020B0609020204030204" pitchFamily="49" charset="0"/>
              </a:rPr>
              <a:t>median_income</a:t>
            </a:r>
            <a:r>
              <a:rPr lang="en-US" sz="1600" dirty="0">
                <a:latin typeface="Consolas" panose="020B0609020204030204" pitchFamily="49" charset="0"/>
              </a:rPr>
              <a:t>’]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number of attributes = number of features = dimension of data = 8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number of data (or instances or samples) = 11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size of data = number of data x number of attributes</a:t>
            </a:r>
          </a:p>
          <a:p>
            <a:endParaRPr lang="en-US" sz="1600" dirty="0">
              <a:latin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</a:rPr>
              <a:t>In python code:</a:t>
            </a:r>
          </a:p>
          <a:p>
            <a:pPr lvl="1"/>
            <a:r>
              <a:rPr lang="en-US" sz="1600" dirty="0">
                <a:latin typeface="Consolas" panose="020B0609020204030204" pitchFamily="49" charset="0"/>
              </a:rPr>
              <a:t>In [1]: print(</a:t>
            </a:r>
            <a:r>
              <a:rPr lang="en-US" sz="1600" dirty="0" err="1">
                <a:latin typeface="Consolas" panose="020B0609020204030204" pitchFamily="49" charset="0"/>
              </a:rPr>
              <a:t>X.shape</a:t>
            </a:r>
            <a:r>
              <a:rPr lang="en-US" sz="1600" dirty="0">
                <a:latin typeface="Consolas" panose="020B0609020204030204" pitchFamily="49" charset="0"/>
              </a:rPr>
              <a:t>)</a:t>
            </a:r>
          </a:p>
          <a:p>
            <a:pPr lvl="1"/>
            <a:r>
              <a:rPr lang="en-US" sz="1600" dirty="0">
                <a:latin typeface="Consolas" panose="020B0609020204030204" pitchFamily="49" charset="0"/>
              </a:rPr>
              <a:t>Out[1]: (11, 8)</a:t>
            </a:r>
          </a:p>
        </p:txBody>
      </p:sp>
      <p:sp>
        <p:nvSpPr>
          <p:cNvPr id="15" name="Rectangle 11">
            <a:extLst>
              <a:ext uri="{FF2B5EF4-FFF2-40B4-BE49-F238E27FC236}">
                <a16:creationId xmlns:a16="http://schemas.microsoft.com/office/drawing/2014/main" id="{027AA74E-57C1-4381-A604-A4529B32B36C}"/>
              </a:ext>
            </a:extLst>
          </p:cNvPr>
          <p:cNvSpPr/>
          <p:nvPr/>
        </p:nvSpPr>
        <p:spPr>
          <a:xfrm>
            <a:off x="2134345" y="1845585"/>
            <a:ext cx="8421895" cy="199195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E9693C0-CC03-4028-B5FD-1DA77489D162}"/>
              </a:ext>
            </a:extLst>
          </p:cNvPr>
          <p:cNvSpPr/>
          <p:nvPr/>
        </p:nvSpPr>
        <p:spPr>
          <a:xfrm>
            <a:off x="5777076" y="3873925"/>
            <a:ext cx="15776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Consolas" panose="020B0609020204030204" pitchFamily="49" charset="0"/>
              </a:rPr>
              <a:t>Capital “X”</a:t>
            </a:r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0A0EA80-C2F1-429A-88B5-C20F9CF6C962}"/>
              </a:ext>
            </a:extLst>
          </p:cNvPr>
          <p:cNvSpPr/>
          <p:nvPr/>
        </p:nvSpPr>
        <p:spPr>
          <a:xfrm>
            <a:off x="9869060" y="3873925"/>
            <a:ext cx="22108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Consolas" panose="020B0609020204030204" pitchFamily="49" charset="0"/>
              </a:rPr>
              <a:t>small letter “y”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04281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7240" y="2818765"/>
            <a:ext cx="10515600" cy="1325563"/>
          </a:xfrm>
        </p:spPr>
        <p:txBody>
          <a:bodyPr/>
          <a:lstStyle/>
          <a:p>
            <a:pPr algn="ctr"/>
            <a:r>
              <a:rPr lang="en-US" sz="4000" b="1" dirty="0"/>
              <a:t>2. Data Preprocessing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4252093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Workflow</a:t>
            </a:r>
          </a:p>
        </p:txBody>
      </p:sp>
      <p:sp>
        <p:nvSpPr>
          <p:cNvPr id="3" name="Rectangle 2"/>
          <p:cNvSpPr/>
          <p:nvPr/>
        </p:nvSpPr>
        <p:spPr>
          <a:xfrm>
            <a:off x="1391920" y="3190240"/>
            <a:ext cx="1666240" cy="131064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Understand Data &amp; Problem</a:t>
            </a:r>
          </a:p>
        </p:txBody>
      </p:sp>
      <p:sp>
        <p:nvSpPr>
          <p:cNvPr id="4" name="Rectangle 3"/>
          <p:cNvSpPr/>
          <p:nvPr/>
        </p:nvSpPr>
        <p:spPr>
          <a:xfrm>
            <a:off x="3393440" y="3190240"/>
            <a:ext cx="1666240" cy="131064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Prepare Data</a:t>
            </a:r>
          </a:p>
        </p:txBody>
      </p:sp>
      <p:sp>
        <p:nvSpPr>
          <p:cNvPr id="5" name="Rectangle 4"/>
          <p:cNvSpPr/>
          <p:nvPr/>
        </p:nvSpPr>
        <p:spPr>
          <a:xfrm>
            <a:off x="5394960" y="3190240"/>
            <a:ext cx="1666240" cy="1310640"/>
          </a:xfrm>
          <a:prstGeom prst="rect">
            <a:avLst/>
          </a:prstGeom>
          <a:noFill/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Train Model</a:t>
            </a:r>
          </a:p>
        </p:txBody>
      </p:sp>
      <p:sp>
        <p:nvSpPr>
          <p:cNvPr id="6" name="Rectangle 5"/>
          <p:cNvSpPr/>
          <p:nvPr/>
        </p:nvSpPr>
        <p:spPr>
          <a:xfrm>
            <a:off x="5394960" y="1580204"/>
            <a:ext cx="1666240" cy="1310640"/>
          </a:xfrm>
          <a:prstGeom prst="rect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Test Data</a:t>
            </a:r>
          </a:p>
        </p:txBody>
      </p:sp>
      <p:sp>
        <p:nvSpPr>
          <p:cNvPr id="7" name="Rectangle 6"/>
          <p:cNvSpPr/>
          <p:nvPr/>
        </p:nvSpPr>
        <p:spPr>
          <a:xfrm>
            <a:off x="7396480" y="3190240"/>
            <a:ext cx="1666240" cy="1310640"/>
          </a:xfrm>
          <a:prstGeom prst="rect">
            <a:avLst/>
          </a:prstGeom>
          <a:noFill/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Test Model</a:t>
            </a:r>
          </a:p>
        </p:txBody>
      </p:sp>
      <p:sp>
        <p:nvSpPr>
          <p:cNvPr id="8" name="Rectangle 7"/>
          <p:cNvSpPr/>
          <p:nvPr/>
        </p:nvSpPr>
        <p:spPr>
          <a:xfrm>
            <a:off x="9398000" y="3190240"/>
            <a:ext cx="1666240" cy="1310640"/>
          </a:xfrm>
          <a:prstGeom prst="rect">
            <a:avLst/>
          </a:prstGeom>
          <a:noFill/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Launch Model</a:t>
            </a:r>
          </a:p>
        </p:txBody>
      </p:sp>
      <p:cxnSp>
        <p:nvCxnSpPr>
          <p:cNvPr id="10" name="Straight Arrow Connector 9"/>
          <p:cNvCxnSpPr>
            <a:stCxn id="3" idx="3"/>
            <a:endCxn id="4" idx="1"/>
          </p:cNvCxnSpPr>
          <p:nvPr/>
        </p:nvCxnSpPr>
        <p:spPr>
          <a:xfrm>
            <a:off x="3058160" y="3845560"/>
            <a:ext cx="33528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4" idx="3"/>
            <a:endCxn id="5" idx="1"/>
          </p:cNvCxnSpPr>
          <p:nvPr/>
        </p:nvCxnSpPr>
        <p:spPr>
          <a:xfrm>
            <a:off x="5059680" y="3845560"/>
            <a:ext cx="33528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7061200" y="3845560"/>
            <a:ext cx="335280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9062720" y="3845560"/>
            <a:ext cx="335280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Elbow Connector 16"/>
          <p:cNvCxnSpPr>
            <a:stCxn id="4" idx="0"/>
            <a:endCxn id="6" idx="1"/>
          </p:cNvCxnSpPr>
          <p:nvPr/>
        </p:nvCxnSpPr>
        <p:spPr>
          <a:xfrm rot="5400000" flipH="1" flipV="1">
            <a:off x="4333402" y="2128682"/>
            <a:ext cx="954716" cy="1168400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6" idx="3"/>
            <a:endCxn id="7" idx="0"/>
          </p:cNvCxnSpPr>
          <p:nvPr/>
        </p:nvCxnSpPr>
        <p:spPr>
          <a:xfrm>
            <a:off x="7061200" y="2235524"/>
            <a:ext cx="1168400" cy="954716"/>
          </a:xfrm>
          <a:prstGeom prst="bentConnector2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Elbow Connector 20"/>
          <p:cNvCxnSpPr>
            <a:stCxn id="7" idx="2"/>
            <a:endCxn id="5" idx="2"/>
          </p:cNvCxnSpPr>
          <p:nvPr/>
        </p:nvCxnSpPr>
        <p:spPr>
          <a:xfrm rot="5400000">
            <a:off x="7228840" y="3500120"/>
            <a:ext cx="12700" cy="2001520"/>
          </a:xfrm>
          <a:prstGeom prst="bentConnector3">
            <a:avLst>
              <a:gd name="adj1" fmla="val 6680000"/>
            </a:avLst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6421120" y="5425678"/>
            <a:ext cx="2113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Train Test Loop</a:t>
            </a:r>
          </a:p>
        </p:txBody>
      </p:sp>
    </p:spTree>
    <p:extLst>
      <p:ext uri="{BB962C8B-B14F-4D97-AF65-F5344CB8AC3E}">
        <p14:creationId xmlns:p14="http://schemas.microsoft.com/office/powerpoint/2010/main" val="1644249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Workflow</a:t>
            </a:r>
          </a:p>
        </p:txBody>
      </p:sp>
      <p:sp>
        <p:nvSpPr>
          <p:cNvPr id="3" name="Rectangle 2"/>
          <p:cNvSpPr/>
          <p:nvPr/>
        </p:nvSpPr>
        <p:spPr>
          <a:xfrm>
            <a:off x="1391920" y="3190240"/>
            <a:ext cx="1666240" cy="131064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Understand Data &amp; Problem</a:t>
            </a:r>
          </a:p>
        </p:txBody>
      </p:sp>
      <p:sp>
        <p:nvSpPr>
          <p:cNvPr id="4" name="Rectangle 3"/>
          <p:cNvSpPr/>
          <p:nvPr/>
        </p:nvSpPr>
        <p:spPr>
          <a:xfrm>
            <a:off x="3393440" y="3190240"/>
            <a:ext cx="1666240" cy="1310640"/>
          </a:xfrm>
          <a:prstGeom prst="rect">
            <a:avLst/>
          </a:prstGeom>
          <a:noFill/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Prepare Data</a:t>
            </a:r>
          </a:p>
        </p:txBody>
      </p:sp>
      <p:sp>
        <p:nvSpPr>
          <p:cNvPr id="5" name="Rectangle 4"/>
          <p:cNvSpPr/>
          <p:nvPr/>
        </p:nvSpPr>
        <p:spPr>
          <a:xfrm>
            <a:off x="5394960" y="3190240"/>
            <a:ext cx="1666240" cy="1310640"/>
          </a:xfrm>
          <a:prstGeom prst="rect">
            <a:avLst/>
          </a:prstGeom>
          <a:noFill/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Train Model</a:t>
            </a:r>
          </a:p>
        </p:txBody>
      </p:sp>
      <p:sp>
        <p:nvSpPr>
          <p:cNvPr id="6" name="Rectangle 5"/>
          <p:cNvSpPr/>
          <p:nvPr/>
        </p:nvSpPr>
        <p:spPr>
          <a:xfrm>
            <a:off x="5394960" y="1580204"/>
            <a:ext cx="1666240" cy="1310640"/>
          </a:xfrm>
          <a:prstGeom prst="rect">
            <a:avLst/>
          </a:prstGeom>
          <a:noFill/>
          <a:ln w="28575"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Test Data</a:t>
            </a:r>
          </a:p>
        </p:txBody>
      </p:sp>
      <p:sp>
        <p:nvSpPr>
          <p:cNvPr id="7" name="Rectangle 6"/>
          <p:cNvSpPr/>
          <p:nvPr/>
        </p:nvSpPr>
        <p:spPr>
          <a:xfrm>
            <a:off x="7396480" y="3190240"/>
            <a:ext cx="1666240" cy="1310640"/>
          </a:xfrm>
          <a:prstGeom prst="rect">
            <a:avLst/>
          </a:prstGeom>
          <a:noFill/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Test Model</a:t>
            </a:r>
          </a:p>
        </p:txBody>
      </p:sp>
      <p:sp>
        <p:nvSpPr>
          <p:cNvPr id="8" name="Rectangle 7"/>
          <p:cNvSpPr/>
          <p:nvPr/>
        </p:nvSpPr>
        <p:spPr>
          <a:xfrm>
            <a:off x="9398000" y="3190240"/>
            <a:ext cx="1666240" cy="1310640"/>
          </a:xfrm>
          <a:prstGeom prst="rect">
            <a:avLst/>
          </a:prstGeom>
          <a:noFill/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Launch Model</a:t>
            </a:r>
          </a:p>
        </p:txBody>
      </p:sp>
      <p:cxnSp>
        <p:nvCxnSpPr>
          <p:cNvPr id="10" name="Straight Arrow Connector 9"/>
          <p:cNvCxnSpPr>
            <a:stCxn id="3" idx="3"/>
            <a:endCxn id="4" idx="1"/>
          </p:cNvCxnSpPr>
          <p:nvPr/>
        </p:nvCxnSpPr>
        <p:spPr>
          <a:xfrm>
            <a:off x="3058160" y="3845560"/>
            <a:ext cx="335280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4" idx="3"/>
            <a:endCxn id="5" idx="1"/>
          </p:cNvCxnSpPr>
          <p:nvPr/>
        </p:nvCxnSpPr>
        <p:spPr>
          <a:xfrm>
            <a:off x="5059680" y="3845560"/>
            <a:ext cx="335280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7061200" y="3845560"/>
            <a:ext cx="335280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9062720" y="3845560"/>
            <a:ext cx="335280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Elbow Connector 16"/>
          <p:cNvCxnSpPr>
            <a:stCxn id="4" idx="0"/>
            <a:endCxn id="6" idx="1"/>
          </p:cNvCxnSpPr>
          <p:nvPr/>
        </p:nvCxnSpPr>
        <p:spPr>
          <a:xfrm rot="5400000" flipH="1" flipV="1">
            <a:off x="4333402" y="2128682"/>
            <a:ext cx="954716" cy="1168400"/>
          </a:xfrm>
          <a:prstGeom prst="bentConnector2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6" idx="3"/>
            <a:endCxn id="7" idx="0"/>
          </p:cNvCxnSpPr>
          <p:nvPr/>
        </p:nvCxnSpPr>
        <p:spPr>
          <a:xfrm>
            <a:off x="7061200" y="2235524"/>
            <a:ext cx="1168400" cy="954716"/>
          </a:xfrm>
          <a:prstGeom prst="bentConnector2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Elbow Connector 20"/>
          <p:cNvCxnSpPr>
            <a:stCxn id="7" idx="2"/>
            <a:endCxn id="5" idx="2"/>
          </p:cNvCxnSpPr>
          <p:nvPr/>
        </p:nvCxnSpPr>
        <p:spPr>
          <a:xfrm rot="5400000">
            <a:off x="7228840" y="3500120"/>
            <a:ext cx="12700" cy="2001520"/>
          </a:xfrm>
          <a:prstGeom prst="bentConnector3">
            <a:avLst>
              <a:gd name="adj1" fmla="val 6680000"/>
            </a:avLst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6421120" y="5425678"/>
            <a:ext cx="2113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Train Test Loop</a:t>
            </a:r>
          </a:p>
        </p:txBody>
      </p:sp>
      <p:sp>
        <p:nvSpPr>
          <p:cNvPr id="9" name="Rectangle 8"/>
          <p:cNvSpPr/>
          <p:nvPr/>
        </p:nvSpPr>
        <p:spPr>
          <a:xfrm>
            <a:off x="497840" y="4694534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marL="685800" lvl="1" indent="-228600" fontAlgn="base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Frame the Problem</a:t>
            </a:r>
          </a:p>
          <a:p>
            <a:pPr marL="685800" lvl="1" indent="-228600" fontAlgn="base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Select a Performance Measure</a:t>
            </a:r>
          </a:p>
          <a:p>
            <a:pPr marL="685800" lvl="1" indent="-228600" fontAlgn="base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Check the Assumptions</a:t>
            </a:r>
          </a:p>
        </p:txBody>
      </p:sp>
    </p:spTree>
    <p:extLst>
      <p:ext uri="{BB962C8B-B14F-4D97-AF65-F5344CB8AC3E}">
        <p14:creationId xmlns:p14="http://schemas.microsoft.com/office/powerpoint/2010/main" val="4072427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0"/>
            <a:ext cx="10515600" cy="812800"/>
          </a:xfrm>
        </p:spPr>
        <p:txBody>
          <a:bodyPr/>
          <a:lstStyle/>
          <a:p>
            <a:r>
              <a:rPr lang="en-US" dirty="0"/>
              <a:t>Look at the big picture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3562" y="680969"/>
            <a:ext cx="4991073" cy="369478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802267" y="680969"/>
            <a:ext cx="5708414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/>
              <a:t>What is the problem?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altLang="ko-KR" dirty="0"/>
              <a:t>To predict a district’s median housing price</a:t>
            </a:r>
          </a:p>
          <a:p>
            <a:pPr lvl="1"/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/>
              <a:t>What is the current solution looks like?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altLang="ko-KR" dirty="0"/>
              <a:t>Estimation manually by experts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altLang="ko-KR" dirty="0"/>
              <a:t>Costly and time-consuming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altLang="ko-KR" dirty="0"/>
              <a:t>The error rate is about 15%</a:t>
            </a:r>
          </a:p>
          <a:p>
            <a:pPr lvl="1"/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What is the objective? 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/>
              <a:t>Building a model better than the experts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What algorithms to select?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>
                <a:sym typeface="Wingdings" panose="05000000000000000000" pitchFamily="2" charset="2"/>
              </a:rPr>
              <a:t>Labeled training example  supervised learning</a:t>
            </a:r>
            <a:endParaRPr lang="en-US" dirty="0"/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>
                <a:sym typeface="Wingdings" panose="05000000000000000000" pitchFamily="2" charset="2"/>
              </a:rPr>
              <a:t>Predict a value of price, not categories of “cheap,” “medium,” or “expensive”  regression</a:t>
            </a:r>
            <a:endParaRPr lang="en-US" dirty="0"/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>
                <a:sym typeface="Wingdings" panose="05000000000000000000" pitchFamily="2" charset="2"/>
              </a:rPr>
              <a:t>Small enough to fit in memory  batch learning</a:t>
            </a:r>
          </a:p>
          <a:p>
            <a:pPr lvl="1"/>
            <a:endParaRPr lang="en-US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What performance measure to use?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/>
              <a:t>Root Mean Square Error or Mean Absolute Error?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How much effort to spend?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6159" y="5822436"/>
            <a:ext cx="3118936" cy="54864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6159" y="5056718"/>
            <a:ext cx="2959864" cy="548640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6947188" y="4587855"/>
            <a:ext cx="26007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Performance measure </a:t>
            </a:r>
          </a:p>
        </p:txBody>
      </p:sp>
    </p:spTree>
    <p:extLst>
      <p:ext uri="{BB962C8B-B14F-4D97-AF65-F5344CB8AC3E}">
        <p14:creationId xmlns:p14="http://schemas.microsoft.com/office/powerpoint/2010/main" val="9603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Workflow</a:t>
            </a:r>
          </a:p>
        </p:txBody>
      </p:sp>
      <p:sp>
        <p:nvSpPr>
          <p:cNvPr id="3" name="Rectangle 2"/>
          <p:cNvSpPr/>
          <p:nvPr/>
        </p:nvSpPr>
        <p:spPr>
          <a:xfrm>
            <a:off x="1391920" y="2407920"/>
            <a:ext cx="1666240" cy="1310640"/>
          </a:xfrm>
          <a:prstGeom prst="rect">
            <a:avLst/>
          </a:prstGeom>
          <a:noFill/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Understand Data &amp; Problem</a:t>
            </a:r>
          </a:p>
        </p:txBody>
      </p:sp>
      <p:sp>
        <p:nvSpPr>
          <p:cNvPr id="4" name="Rectangle 3"/>
          <p:cNvSpPr/>
          <p:nvPr/>
        </p:nvSpPr>
        <p:spPr>
          <a:xfrm>
            <a:off x="3393440" y="2407920"/>
            <a:ext cx="1666240" cy="131064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Prepare Data</a:t>
            </a:r>
          </a:p>
        </p:txBody>
      </p:sp>
      <p:sp>
        <p:nvSpPr>
          <p:cNvPr id="5" name="Rectangle 4"/>
          <p:cNvSpPr/>
          <p:nvPr/>
        </p:nvSpPr>
        <p:spPr>
          <a:xfrm>
            <a:off x="5394960" y="2407920"/>
            <a:ext cx="1666240" cy="1310640"/>
          </a:xfrm>
          <a:prstGeom prst="rect">
            <a:avLst/>
          </a:prstGeom>
          <a:noFill/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Train Model</a:t>
            </a:r>
          </a:p>
        </p:txBody>
      </p:sp>
      <p:sp>
        <p:nvSpPr>
          <p:cNvPr id="6" name="Rectangle 5"/>
          <p:cNvSpPr/>
          <p:nvPr/>
        </p:nvSpPr>
        <p:spPr>
          <a:xfrm>
            <a:off x="5394960" y="797884"/>
            <a:ext cx="1666240" cy="1310640"/>
          </a:xfrm>
          <a:prstGeom prst="rect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Test Data</a:t>
            </a:r>
          </a:p>
        </p:txBody>
      </p:sp>
      <p:sp>
        <p:nvSpPr>
          <p:cNvPr id="7" name="Rectangle 6"/>
          <p:cNvSpPr/>
          <p:nvPr/>
        </p:nvSpPr>
        <p:spPr>
          <a:xfrm>
            <a:off x="7396480" y="2407920"/>
            <a:ext cx="1666240" cy="1310640"/>
          </a:xfrm>
          <a:prstGeom prst="rect">
            <a:avLst/>
          </a:prstGeom>
          <a:noFill/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Test Model</a:t>
            </a:r>
          </a:p>
        </p:txBody>
      </p:sp>
      <p:sp>
        <p:nvSpPr>
          <p:cNvPr id="8" name="Rectangle 7"/>
          <p:cNvSpPr/>
          <p:nvPr/>
        </p:nvSpPr>
        <p:spPr>
          <a:xfrm>
            <a:off x="9398000" y="2407920"/>
            <a:ext cx="1666240" cy="1310640"/>
          </a:xfrm>
          <a:prstGeom prst="rect">
            <a:avLst/>
          </a:prstGeom>
          <a:noFill/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Launch Model</a:t>
            </a:r>
          </a:p>
        </p:txBody>
      </p:sp>
      <p:cxnSp>
        <p:nvCxnSpPr>
          <p:cNvPr id="10" name="Straight Arrow Connector 9"/>
          <p:cNvCxnSpPr>
            <a:stCxn id="3" idx="3"/>
            <a:endCxn id="4" idx="1"/>
          </p:cNvCxnSpPr>
          <p:nvPr/>
        </p:nvCxnSpPr>
        <p:spPr>
          <a:xfrm>
            <a:off x="3058160" y="3063240"/>
            <a:ext cx="335280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4" idx="3"/>
            <a:endCxn id="5" idx="1"/>
          </p:cNvCxnSpPr>
          <p:nvPr/>
        </p:nvCxnSpPr>
        <p:spPr>
          <a:xfrm>
            <a:off x="5059680" y="3063240"/>
            <a:ext cx="33528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7061200" y="3063240"/>
            <a:ext cx="335280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9062720" y="3063240"/>
            <a:ext cx="335280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Elbow Connector 16"/>
          <p:cNvCxnSpPr>
            <a:stCxn id="4" idx="0"/>
            <a:endCxn id="6" idx="1"/>
          </p:cNvCxnSpPr>
          <p:nvPr/>
        </p:nvCxnSpPr>
        <p:spPr>
          <a:xfrm rot="5400000" flipH="1" flipV="1">
            <a:off x="4333402" y="1346362"/>
            <a:ext cx="954716" cy="1168400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6" idx="3"/>
            <a:endCxn id="7" idx="0"/>
          </p:cNvCxnSpPr>
          <p:nvPr/>
        </p:nvCxnSpPr>
        <p:spPr>
          <a:xfrm>
            <a:off x="7061200" y="1453204"/>
            <a:ext cx="1168400" cy="954716"/>
          </a:xfrm>
          <a:prstGeom prst="bentConnector2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Elbow Connector 20"/>
          <p:cNvCxnSpPr>
            <a:stCxn id="7" idx="2"/>
            <a:endCxn id="5" idx="2"/>
          </p:cNvCxnSpPr>
          <p:nvPr/>
        </p:nvCxnSpPr>
        <p:spPr>
          <a:xfrm rot="5400000">
            <a:off x="7228840" y="2717800"/>
            <a:ext cx="12700" cy="2001520"/>
          </a:xfrm>
          <a:prstGeom prst="bentConnector3">
            <a:avLst>
              <a:gd name="adj1" fmla="val 6680000"/>
            </a:avLst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6421120" y="4643358"/>
            <a:ext cx="2113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Train Test Loop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393118" y="2325272"/>
            <a:ext cx="5975922" cy="418706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728398" y="2437033"/>
            <a:ext cx="6096000" cy="3970318"/>
          </a:xfrm>
          <a:prstGeom prst="rect">
            <a:avLst/>
          </a:prstGeom>
        </p:spPr>
        <p:txBody>
          <a:bodyPr>
            <a:spAutoFit/>
          </a:bodyPr>
          <a:lstStyle/>
          <a:p>
            <a:pPr marL="228600" indent="-228600" fontAlgn="base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Get the data and take a quick look</a:t>
            </a:r>
          </a:p>
          <a:p>
            <a:pPr marL="228600" indent="-228600" fontAlgn="base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Create a test set</a:t>
            </a:r>
          </a:p>
          <a:p>
            <a:pPr marL="228600" indent="-228600" fontAlgn="base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Discover and visualize the data to gain insights.</a:t>
            </a:r>
          </a:p>
          <a:p>
            <a:pPr marL="685800" lvl="1" indent="-228600" fontAlgn="base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Visualizing Data</a:t>
            </a:r>
          </a:p>
          <a:p>
            <a:pPr marL="685800" lvl="1" indent="-228600" fontAlgn="base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Looking for Correlations</a:t>
            </a:r>
          </a:p>
          <a:p>
            <a:pPr marL="685800" lvl="1" indent="-228600" fontAlgn="base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Experimenting with Attribute Combinations</a:t>
            </a:r>
          </a:p>
          <a:p>
            <a:pPr marL="228600" indent="-228600" fontAlgn="base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Prepare the data for Machine Learning algorithms.</a:t>
            </a:r>
          </a:p>
          <a:p>
            <a:pPr marL="685800" lvl="1" indent="-228600" fontAlgn="base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Data Cleaning</a:t>
            </a:r>
          </a:p>
          <a:p>
            <a:pPr marL="685800" lvl="1" indent="-228600" fontAlgn="base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Handling Text and Categorical Attributes</a:t>
            </a:r>
          </a:p>
          <a:p>
            <a:pPr marL="685800" lvl="1" indent="-228600" fontAlgn="base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Custom Transformers</a:t>
            </a:r>
          </a:p>
          <a:p>
            <a:pPr marL="685800" lvl="1" indent="-228600" fontAlgn="base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Feature Scaling</a:t>
            </a:r>
          </a:p>
          <a:p>
            <a:pPr marL="685800" lvl="1" indent="-228600" fontAlgn="base">
              <a:buFont typeface="Arial" panose="020B0604020202020204" pitchFamily="34" charset="0"/>
              <a:buChar char="•"/>
            </a:pPr>
            <a:r>
              <a:rPr lang="en-US" dirty="0"/>
              <a:t>Transformation Pipelines</a:t>
            </a:r>
          </a:p>
        </p:txBody>
      </p:sp>
    </p:spTree>
    <p:extLst>
      <p:ext uri="{BB962C8B-B14F-4D97-AF65-F5344CB8AC3E}">
        <p14:creationId xmlns:p14="http://schemas.microsoft.com/office/powerpoint/2010/main" val="4076822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Data Preprocessing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209344" y="1804828"/>
          <a:ext cx="1330356" cy="4119236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443452">
                  <a:extLst>
                    <a:ext uri="{9D8B030D-6E8A-4147-A177-3AD203B41FA5}">
                      <a16:colId xmlns:a16="http://schemas.microsoft.com/office/drawing/2014/main" val="2932049012"/>
                    </a:ext>
                  </a:extLst>
                </a:gridCol>
                <a:gridCol w="443452">
                  <a:extLst>
                    <a:ext uri="{9D8B030D-6E8A-4147-A177-3AD203B41FA5}">
                      <a16:colId xmlns:a16="http://schemas.microsoft.com/office/drawing/2014/main" val="1307790138"/>
                    </a:ext>
                  </a:extLst>
                </a:gridCol>
                <a:gridCol w="443452">
                  <a:extLst>
                    <a:ext uri="{9D8B030D-6E8A-4147-A177-3AD203B41FA5}">
                      <a16:colId xmlns:a16="http://schemas.microsoft.com/office/drawing/2014/main" val="3052752974"/>
                    </a:ext>
                  </a:extLst>
                </a:gridCol>
              </a:tblGrid>
              <a:tr h="37447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7250967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9930681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527566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90255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9247369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3820127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8860616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9437925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4860034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4220528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8393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60544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Data Preprocessing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209344" y="1804828"/>
          <a:ext cx="1330356" cy="4119236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443452">
                  <a:extLst>
                    <a:ext uri="{9D8B030D-6E8A-4147-A177-3AD203B41FA5}">
                      <a16:colId xmlns:a16="http://schemas.microsoft.com/office/drawing/2014/main" val="2932049012"/>
                    </a:ext>
                  </a:extLst>
                </a:gridCol>
                <a:gridCol w="443452">
                  <a:extLst>
                    <a:ext uri="{9D8B030D-6E8A-4147-A177-3AD203B41FA5}">
                      <a16:colId xmlns:a16="http://schemas.microsoft.com/office/drawing/2014/main" val="1307790138"/>
                    </a:ext>
                  </a:extLst>
                </a:gridCol>
                <a:gridCol w="443452">
                  <a:extLst>
                    <a:ext uri="{9D8B030D-6E8A-4147-A177-3AD203B41FA5}">
                      <a16:colId xmlns:a16="http://schemas.microsoft.com/office/drawing/2014/main" val="3052752974"/>
                    </a:ext>
                  </a:extLst>
                </a:gridCol>
              </a:tblGrid>
              <a:tr h="37447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7250967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9930681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527566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90255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9247369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3820127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8860616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9437925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4860034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4220528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839300"/>
                  </a:ext>
                </a:extLst>
              </a:tr>
            </a:tbl>
          </a:graphicData>
        </a:graphic>
      </p:graphicFrame>
      <p:graphicFrame>
        <p:nvGraphicFramePr>
          <p:cNvPr id="18" name="Table 17"/>
          <p:cNvGraphicFramePr>
            <a:graphicFrameLocks noGrp="1"/>
          </p:cNvGraphicFramePr>
          <p:nvPr>
            <p:extLst/>
          </p:nvPr>
        </p:nvGraphicFramePr>
        <p:xfrm>
          <a:off x="1874842" y="1385087"/>
          <a:ext cx="1330356" cy="3370284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443452">
                  <a:extLst>
                    <a:ext uri="{9D8B030D-6E8A-4147-A177-3AD203B41FA5}">
                      <a16:colId xmlns:a16="http://schemas.microsoft.com/office/drawing/2014/main" val="2932049012"/>
                    </a:ext>
                  </a:extLst>
                </a:gridCol>
                <a:gridCol w="443452">
                  <a:extLst>
                    <a:ext uri="{9D8B030D-6E8A-4147-A177-3AD203B41FA5}">
                      <a16:colId xmlns:a16="http://schemas.microsoft.com/office/drawing/2014/main" val="1307790138"/>
                    </a:ext>
                  </a:extLst>
                </a:gridCol>
                <a:gridCol w="443452">
                  <a:extLst>
                    <a:ext uri="{9D8B030D-6E8A-4147-A177-3AD203B41FA5}">
                      <a16:colId xmlns:a16="http://schemas.microsoft.com/office/drawing/2014/main" val="3052752974"/>
                    </a:ext>
                  </a:extLst>
                </a:gridCol>
              </a:tblGrid>
              <a:tr h="37447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7250967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9930681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527566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90255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9247369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3820127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8860616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9437925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4860034"/>
                  </a:ext>
                </a:extLst>
              </a:tr>
            </a:tbl>
          </a:graphicData>
        </a:graphic>
      </p:graphicFrame>
      <p:graphicFrame>
        <p:nvGraphicFramePr>
          <p:cNvPr id="19" name="Table 18"/>
          <p:cNvGraphicFramePr>
            <a:graphicFrameLocks noGrp="1"/>
          </p:cNvGraphicFramePr>
          <p:nvPr>
            <p:extLst/>
          </p:nvPr>
        </p:nvGraphicFramePr>
        <p:xfrm>
          <a:off x="1874842" y="5194526"/>
          <a:ext cx="1330356" cy="1123428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{21E4AEA4-8DFA-4A89-87EB-49C32662AFE0}</a:tableStyleId>
              </a:tblPr>
              <a:tblGrid>
                <a:gridCol w="443452">
                  <a:extLst>
                    <a:ext uri="{9D8B030D-6E8A-4147-A177-3AD203B41FA5}">
                      <a16:colId xmlns:a16="http://schemas.microsoft.com/office/drawing/2014/main" val="2932049012"/>
                    </a:ext>
                  </a:extLst>
                </a:gridCol>
                <a:gridCol w="443452">
                  <a:extLst>
                    <a:ext uri="{9D8B030D-6E8A-4147-A177-3AD203B41FA5}">
                      <a16:colId xmlns:a16="http://schemas.microsoft.com/office/drawing/2014/main" val="1307790138"/>
                    </a:ext>
                  </a:extLst>
                </a:gridCol>
                <a:gridCol w="443452">
                  <a:extLst>
                    <a:ext uri="{9D8B030D-6E8A-4147-A177-3AD203B41FA5}">
                      <a16:colId xmlns:a16="http://schemas.microsoft.com/office/drawing/2014/main" val="3052752974"/>
                    </a:ext>
                  </a:extLst>
                </a:gridCol>
              </a:tblGrid>
              <a:tr h="37447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7250967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4220528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839300"/>
                  </a:ext>
                </a:extLst>
              </a:tr>
            </a:tbl>
          </a:graphicData>
        </a:graphic>
      </p:graphicFrame>
      <p:cxnSp>
        <p:nvCxnSpPr>
          <p:cNvPr id="27" name="Straight Arrow Connector 26"/>
          <p:cNvCxnSpPr>
            <a:stCxn id="4" idx="3"/>
            <a:endCxn id="18" idx="1"/>
          </p:cNvCxnSpPr>
          <p:nvPr/>
        </p:nvCxnSpPr>
        <p:spPr>
          <a:xfrm flipV="1">
            <a:off x="1539700" y="3070229"/>
            <a:ext cx="335142" cy="7942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4" idx="3"/>
            <a:endCxn id="19" idx="1"/>
          </p:cNvCxnSpPr>
          <p:nvPr/>
        </p:nvCxnSpPr>
        <p:spPr>
          <a:xfrm>
            <a:off x="1539700" y="3864446"/>
            <a:ext cx="335142" cy="18917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Rectangle 55"/>
          <p:cNvSpPr/>
          <p:nvPr/>
        </p:nvSpPr>
        <p:spPr>
          <a:xfrm>
            <a:off x="1010221" y="953805"/>
            <a:ext cx="139410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/>
            <a:r>
              <a:rPr lang="en-US" sz="1400" dirty="0"/>
              <a:t>Create a Test Set</a:t>
            </a:r>
          </a:p>
        </p:txBody>
      </p:sp>
    </p:spTree>
    <p:extLst>
      <p:ext uri="{BB962C8B-B14F-4D97-AF65-F5344CB8AC3E}">
        <p14:creationId xmlns:p14="http://schemas.microsoft.com/office/powerpoint/2010/main" val="1801612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Data Preprocessing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209344" y="1804828"/>
          <a:ext cx="1330356" cy="4119236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443452">
                  <a:extLst>
                    <a:ext uri="{9D8B030D-6E8A-4147-A177-3AD203B41FA5}">
                      <a16:colId xmlns:a16="http://schemas.microsoft.com/office/drawing/2014/main" val="2932049012"/>
                    </a:ext>
                  </a:extLst>
                </a:gridCol>
                <a:gridCol w="443452">
                  <a:extLst>
                    <a:ext uri="{9D8B030D-6E8A-4147-A177-3AD203B41FA5}">
                      <a16:colId xmlns:a16="http://schemas.microsoft.com/office/drawing/2014/main" val="1307790138"/>
                    </a:ext>
                  </a:extLst>
                </a:gridCol>
                <a:gridCol w="443452">
                  <a:extLst>
                    <a:ext uri="{9D8B030D-6E8A-4147-A177-3AD203B41FA5}">
                      <a16:colId xmlns:a16="http://schemas.microsoft.com/office/drawing/2014/main" val="3052752974"/>
                    </a:ext>
                  </a:extLst>
                </a:gridCol>
              </a:tblGrid>
              <a:tr h="37447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7250967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9930681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527566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90255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9247369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3820127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8860616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9437925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4860034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4220528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839300"/>
                  </a:ext>
                </a:extLst>
              </a:tr>
            </a:tbl>
          </a:graphicData>
        </a:graphic>
      </p:graphicFrame>
      <p:graphicFrame>
        <p:nvGraphicFramePr>
          <p:cNvPr id="18" name="Table 17"/>
          <p:cNvGraphicFramePr>
            <a:graphicFrameLocks noGrp="1"/>
          </p:cNvGraphicFramePr>
          <p:nvPr>
            <p:extLst/>
          </p:nvPr>
        </p:nvGraphicFramePr>
        <p:xfrm>
          <a:off x="1874842" y="1385087"/>
          <a:ext cx="1330356" cy="3370284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443452">
                  <a:extLst>
                    <a:ext uri="{9D8B030D-6E8A-4147-A177-3AD203B41FA5}">
                      <a16:colId xmlns:a16="http://schemas.microsoft.com/office/drawing/2014/main" val="2932049012"/>
                    </a:ext>
                  </a:extLst>
                </a:gridCol>
                <a:gridCol w="443452">
                  <a:extLst>
                    <a:ext uri="{9D8B030D-6E8A-4147-A177-3AD203B41FA5}">
                      <a16:colId xmlns:a16="http://schemas.microsoft.com/office/drawing/2014/main" val="1307790138"/>
                    </a:ext>
                  </a:extLst>
                </a:gridCol>
                <a:gridCol w="443452">
                  <a:extLst>
                    <a:ext uri="{9D8B030D-6E8A-4147-A177-3AD203B41FA5}">
                      <a16:colId xmlns:a16="http://schemas.microsoft.com/office/drawing/2014/main" val="3052752974"/>
                    </a:ext>
                  </a:extLst>
                </a:gridCol>
              </a:tblGrid>
              <a:tr h="37447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7250967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9930681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527566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90255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9247369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3820127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8860616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9437925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4860034"/>
                  </a:ext>
                </a:extLst>
              </a:tr>
            </a:tbl>
          </a:graphicData>
        </a:graphic>
      </p:graphicFrame>
      <p:graphicFrame>
        <p:nvGraphicFramePr>
          <p:cNvPr id="19" name="Table 18"/>
          <p:cNvGraphicFramePr>
            <a:graphicFrameLocks noGrp="1"/>
          </p:cNvGraphicFramePr>
          <p:nvPr>
            <p:extLst/>
          </p:nvPr>
        </p:nvGraphicFramePr>
        <p:xfrm>
          <a:off x="1874842" y="5194526"/>
          <a:ext cx="1330356" cy="1123428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{21E4AEA4-8DFA-4A89-87EB-49C32662AFE0}</a:tableStyleId>
              </a:tblPr>
              <a:tblGrid>
                <a:gridCol w="443452">
                  <a:extLst>
                    <a:ext uri="{9D8B030D-6E8A-4147-A177-3AD203B41FA5}">
                      <a16:colId xmlns:a16="http://schemas.microsoft.com/office/drawing/2014/main" val="2932049012"/>
                    </a:ext>
                  </a:extLst>
                </a:gridCol>
                <a:gridCol w="443452">
                  <a:extLst>
                    <a:ext uri="{9D8B030D-6E8A-4147-A177-3AD203B41FA5}">
                      <a16:colId xmlns:a16="http://schemas.microsoft.com/office/drawing/2014/main" val="1307790138"/>
                    </a:ext>
                  </a:extLst>
                </a:gridCol>
                <a:gridCol w="443452">
                  <a:extLst>
                    <a:ext uri="{9D8B030D-6E8A-4147-A177-3AD203B41FA5}">
                      <a16:colId xmlns:a16="http://schemas.microsoft.com/office/drawing/2014/main" val="3052752974"/>
                    </a:ext>
                  </a:extLst>
                </a:gridCol>
              </a:tblGrid>
              <a:tr h="37447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7250967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4220528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839300"/>
                  </a:ext>
                </a:extLst>
              </a:tr>
            </a:tbl>
          </a:graphicData>
        </a:graphic>
      </p:graphicFrame>
      <p:graphicFrame>
        <p:nvGraphicFramePr>
          <p:cNvPr id="20" name="Table 19"/>
          <p:cNvGraphicFramePr>
            <a:graphicFrameLocks noGrp="1"/>
          </p:cNvGraphicFramePr>
          <p:nvPr>
            <p:extLst/>
          </p:nvPr>
        </p:nvGraphicFramePr>
        <p:xfrm>
          <a:off x="3418122" y="1385087"/>
          <a:ext cx="1895808" cy="3370284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473952">
                  <a:extLst>
                    <a:ext uri="{9D8B030D-6E8A-4147-A177-3AD203B41FA5}">
                      <a16:colId xmlns:a16="http://schemas.microsoft.com/office/drawing/2014/main" val="2932049012"/>
                    </a:ext>
                  </a:extLst>
                </a:gridCol>
                <a:gridCol w="473952">
                  <a:extLst>
                    <a:ext uri="{9D8B030D-6E8A-4147-A177-3AD203B41FA5}">
                      <a16:colId xmlns:a16="http://schemas.microsoft.com/office/drawing/2014/main" val="1307790138"/>
                    </a:ext>
                  </a:extLst>
                </a:gridCol>
                <a:gridCol w="473952">
                  <a:extLst>
                    <a:ext uri="{9D8B030D-6E8A-4147-A177-3AD203B41FA5}">
                      <a16:colId xmlns:a16="http://schemas.microsoft.com/office/drawing/2014/main" val="3052752974"/>
                    </a:ext>
                  </a:extLst>
                </a:gridCol>
                <a:gridCol w="473952">
                  <a:extLst>
                    <a:ext uri="{9D8B030D-6E8A-4147-A177-3AD203B41FA5}">
                      <a16:colId xmlns:a16="http://schemas.microsoft.com/office/drawing/2014/main" val="2505688447"/>
                    </a:ext>
                  </a:extLst>
                </a:gridCol>
              </a:tblGrid>
              <a:tr h="37447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A/B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7250967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9930681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527566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90255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9247369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3820127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8860616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9437925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4860034"/>
                  </a:ext>
                </a:extLst>
              </a:tr>
            </a:tbl>
          </a:graphicData>
        </a:graphic>
      </p:graphicFrame>
      <p:cxnSp>
        <p:nvCxnSpPr>
          <p:cNvPr id="27" name="Straight Arrow Connector 26"/>
          <p:cNvCxnSpPr>
            <a:stCxn id="4" idx="3"/>
            <a:endCxn id="18" idx="1"/>
          </p:cNvCxnSpPr>
          <p:nvPr/>
        </p:nvCxnSpPr>
        <p:spPr>
          <a:xfrm flipV="1">
            <a:off x="1539700" y="3070229"/>
            <a:ext cx="335142" cy="7942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8" idx="3"/>
            <a:endCxn id="20" idx="1"/>
          </p:cNvCxnSpPr>
          <p:nvPr/>
        </p:nvCxnSpPr>
        <p:spPr>
          <a:xfrm>
            <a:off x="3205198" y="3070229"/>
            <a:ext cx="2129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4" idx="3"/>
            <a:endCxn id="19" idx="1"/>
          </p:cNvCxnSpPr>
          <p:nvPr/>
        </p:nvCxnSpPr>
        <p:spPr>
          <a:xfrm>
            <a:off x="1539700" y="3864446"/>
            <a:ext cx="335142" cy="18917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Rectangle 55"/>
          <p:cNvSpPr/>
          <p:nvPr/>
        </p:nvSpPr>
        <p:spPr>
          <a:xfrm>
            <a:off x="1010221" y="953805"/>
            <a:ext cx="139410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/>
            <a:r>
              <a:rPr lang="en-US" sz="1400" dirty="0"/>
              <a:t>Create a Test Set</a:t>
            </a:r>
          </a:p>
        </p:txBody>
      </p:sp>
      <p:sp>
        <p:nvSpPr>
          <p:cNvPr id="61" name="Rectangle 60"/>
          <p:cNvSpPr/>
          <p:nvPr/>
        </p:nvSpPr>
        <p:spPr>
          <a:xfrm>
            <a:off x="2686844" y="952190"/>
            <a:ext cx="12496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/>
            <a:r>
              <a:rPr lang="en-US" sz="1400" dirty="0"/>
              <a:t>Add Attributes</a:t>
            </a:r>
          </a:p>
        </p:txBody>
      </p:sp>
    </p:spTree>
    <p:extLst>
      <p:ext uri="{BB962C8B-B14F-4D97-AF65-F5344CB8AC3E}">
        <p14:creationId xmlns:p14="http://schemas.microsoft.com/office/powerpoint/2010/main" val="3939164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Data Preprocessing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209344" y="1804828"/>
          <a:ext cx="1330356" cy="4119236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443452">
                  <a:extLst>
                    <a:ext uri="{9D8B030D-6E8A-4147-A177-3AD203B41FA5}">
                      <a16:colId xmlns:a16="http://schemas.microsoft.com/office/drawing/2014/main" val="2932049012"/>
                    </a:ext>
                  </a:extLst>
                </a:gridCol>
                <a:gridCol w="443452">
                  <a:extLst>
                    <a:ext uri="{9D8B030D-6E8A-4147-A177-3AD203B41FA5}">
                      <a16:colId xmlns:a16="http://schemas.microsoft.com/office/drawing/2014/main" val="1307790138"/>
                    </a:ext>
                  </a:extLst>
                </a:gridCol>
                <a:gridCol w="443452">
                  <a:extLst>
                    <a:ext uri="{9D8B030D-6E8A-4147-A177-3AD203B41FA5}">
                      <a16:colId xmlns:a16="http://schemas.microsoft.com/office/drawing/2014/main" val="3052752974"/>
                    </a:ext>
                  </a:extLst>
                </a:gridCol>
              </a:tblGrid>
              <a:tr h="37447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7250967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9930681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527566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90255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9247369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3820127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8860616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9437925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4860034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4220528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839300"/>
                  </a:ext>
                </a:extLst>
              </a:tr>
            </a:tbl>
          </a:graphicData>
        </a:graphic>
      </p:graphicFrame>
      <p:graphicFrame>
        <p:nvGraphicFramePr>
          <p:cNvPr id="18" name="Table 17"/>
          <p:cNvGraphicFramePr>
            <a:graphicFrameLocks noGrp="1"/>
          </p:cNvGraphicFramePr>
          <p:nvPr>
            <p:extLst/>
          </p:nvPr>
        </p:nvGraphicFramePr>
        <p:xfrm>
          <a:off x="1874842" y="1385087"/>
          <a:ext cx="1330356" cy="3370284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443452">
                  <a:extLst>
                    <a:ext uri="{9D8B030D-6E8A-4147-A177-3AD203B41FA5}">
                      <a16:colId xmlns:a16="http://schemas.microsoft.com/office/drawing/2014/main" val="2932049012"/>
                    </a:ext>
                  </a:extLst>
                </a:gridCol>
                <a:gridCol w="443452">
                  <a:extLst>
                    <a:ext uri="{9D8B030D-6E8A-4147-A177-3AD203B41FA5}">
                      <a16:colId xmlns:a16="http://schemas.microsoft.com/office/drawing/2014/main" val="1307790138"/>
                    </a:ext>
                  </a:extLst>
                </a:gridCol>
                <a:gridCol w="443452">
                  <a:extLst>
                    <a:ext uri="{9D8B030D-6E8A-4147-A177-3AD203B41FA5}">
                      <a16:colId xmlns:a16="http://schemas.microsoft.com/office/drawing/2014/main" val="3052752974"/>
                    </a:ext>
                  </a:extLst>
                </a:gridCol>
              </a:tblGrid>
              <a:tr h="37447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7250967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9930681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527566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90255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9247369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3820127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8860616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9437925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4860034"/>
                  </a:ext>
                </a:extLst>
              </a:tr>
            </a:tbl>
          </a:graphicData>
        </a:graphic>
      </p:graphicFrame>
      <p:graphicFrame>
        <p:nvGraphicFramePr>
          <p:cNvPr id="19" name="Table 18"/>
          <p:cNvGraphicFramePr>
            <a:graphicFrameLocks noGrp="1"/>
          </p:cNvGraphicFramePr>
          <p:nvPr>
            <p:extLst/>
          </p:nvPr>
        </p:nvGraphicFramePr>
        <p:xfrm>
          <a:off x="1874842" y="5194526"/>
          <a:ext cx="1330356" cy="1123428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{21E4AEA4-8DFA-4A89-87EB-49C32662AFE0}</a:tableStyleId>
              </a:tblPr>
              <a:tblGrid>
                <a:gridCol w="443452">
                  <a:extLst>
                    <a:ext uri="{9D8B030D-6E8A-4147-A177-3AD203B41FA5}">
                      <a16:colId xmlns:a16="http://schemas.microsoft.com/office/drawing/2014/main" val="2932049012"/>
                    </a:ext>
                  </a:extLst>
                </a:gridCol>
                <a:gridCol w="443452">
                  <a:extLst>
                    <a:ext uri="{9D8B030D-6E8A-4147-A177-3AD203B41FA5}">
                      <a16:colId xmlns:a16="http://schemas.microsoft.com/office/drawing/2014/main" val="1307790138"/>
                    </a:ext>
                  </a:extLst>
                </a:gridCol>
                <a:gridCol w="443452">
                  <a:extLst>
                    <a:ext uri="{9D8B030D-6E8A-4147-A177-3AD203B41FA5}">
                      <a16:colId xmlns:a16="http://schemas.microsoft.com/office/drawing/2014/main" val="3052752974"/>
                    </a:ext>
                  </a:extLst>
                </a:gridCol>
              </a:tblGrid>
              <a:tr h="37447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7250967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4220528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839300"/>
                  </a:ext>
                </a:extLst>
              </a:tr>
            </a:tbl>
          </a:graphicData>
        </a:graphic>
      </p:graphicFrame>
      <p:graphicFrame>
        <p:nvGraphicFramePr>
          <p:cNvPr id="20" name="Table 19"/>
          <p:cNvGraphicFramePr>
            <a:graphicFrameLocks noGrp="1"/>
          </p:cNvGraphicFramePr>
          <p:nvPr>
            <p:extLst/>
          </p:nvPr>
        </p:nvGraphicFramePr>
        <p:xfrm>
          <a:off x="3418122" y="1385087"/>
          <a:ext cx="1895808" cy="3370284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473952">
                  <a:extLst>
                    <a:ext uri="{9D8B030D-6E8A-4147-A177-3AD203B41FA5}">
                      <a16:colId xmlns:a16="http://schemas.microsoft.com/office/drawing/2014/main" val="2932049012"/>
                    </a:ext>
                  </a:extLst>
                </a:gridCol>
                <a:gridCol w="473952">
                  <a:extLst>
                    <a:ext uri="{9D8B030D-6E8A-4147-A177-3AD203B41FA5}">
                      <a16:colId xmlns:a16="http://schemas.microsoft.com/office/drawing/2014/main" val="1307790138"/>
                    </a:ext>
                  </a:extLst>
                </a:gridCol>
                <a:gridCol w="473952">
                  <a:extLst>
                    <a:ext uri="{9D8B030D-6E8A-4147-A177-3AD203B41FA5}">
                      <a16:colId xmlns:a16="http://schemas.microsoft.com/office/drawing/2014/main" val="3052752974"/>
                    </a:ext>
                  </a:extLst>
                </a:gridCol>
                <a:gridCol w="473952">
                  <a:extLst>
                    <a:ext uri="{9D8B030D-6E8A-4147-A177-3AD203B41FA5}">
                      <a16:colId xmlns:a16="http://schemas.microsoft.com/office/drawing/2014/main" val="2505688447"/>
                    </a:ext>
                  </a:extLst>
                </a:gridCol>
              </a:tblGrid>
              <a:tr h="37447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A/B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7250967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9930681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527566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90255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9247369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3820127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8860616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9437925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486003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1" name="Table 20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5519814" y="1385087"/>
              <a:ext cx="1902848" cy="3370284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tableStyleId>{5C22544A-7EE6-4342-B048-85BDC9FD1C3A}</a:tableStyleId>
                  </a:tblPr>
                  <a:tblGrid>
                    <a:gridCol w="475712">
                      <a:extLst>
                        <a:ext uri="{9D8B030D-6E8A-4147-A177-3AD203B41FA5}">
                          <a16:colId xmlns:a16="http://schemas.microsoft.com/office/drawing/2014/main" val="2932049012"/>
                        </a:ext>
                      </a:extLst>
                    </a:gridCol>
                    <a:gridCol w="475712">
                      <a:extLst>
                        <a:ext uri="{9D8B030D-6E8A-4147-A177-3AD203B41FA5}">
                          <a16:colId xmlns:a16="http://schemas.microsoft.com/office/drawing/2014/main" val="1307790138"/>
                        </a:ext>
                      </a:extLst>
                    </a:gridCol>
                    <a:gridCol w="475712">
                      <a:extLst>
                        <a:ext uri="{9D8B030D-6E8A-4147-A177-3AD203B41FA5}">
                          <a16:colId xmlns:a16="http://schemas.microsoft.com/office/drawing/2014/main" val="3052752974"/>
                        </a:ext>
                      </a:extLst>
                    </a:gridCol>
                    <a:gridCol w="475712">
                      <a:extLst>
                        <a:ext uri="{9D8B030D-6E8A-4147-A177-3AD203B41FA5}">
                          <a16:colId xmlns:a16="http://schemas.microsoft.com/office/drawing/2014/main" val="2505688447"/>
                        </a:ext>
                      </a:extLst>
                    </a:gridCol>
                  </a:tblGrid>
                  <a:tr h="3744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A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B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C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A/B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2725096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low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09930681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high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60527566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low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7390255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high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19247369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sz="11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100" b="0" i="0" smtClean="0">
                                        <a:latin typeface="Cambria Math" panose="02040503050406030204" pitchFamily="18" charset="0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low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kumimoji="0" lang="en-US" sz="11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A</m:t>
                                    </m:r>
                                    <m: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/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93382012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sz="11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100" b="0" i="0" smtClean="0">
                                        <a:latin typeface="Cambria Math" panose="02040503050406030204" pitchFamily="18" charset="0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high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kumimoji="0" lang="en-US" sz="11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A</m:t>
                                    </m:r>
                                    <m: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/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768860616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sz="11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100" b="0" i="0" smtClean="0">
                                        <a:latin typeface="Cambria Math" panose="02040503050406030204" pitchFamily="18" charset="0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low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kumimoji="0" lang="en-US" sz="11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A</m:t>
                                    </m:r>
                                    <m: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/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139437925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high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1486003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1" name="Table 2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10050399"/>
                  </p:ext>
                </p:extLst>
              </p:nvPr>
            </p:nvGraphicFramePr>
            <p:xfrm>
              <a:off x="5519814" y="1385087"/>
              <a:ext cx="1902848" cy="3370284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tableStyleId>{5C22544A-7EE6-4342-B048-85BDC9FD1C3A}</a:tableStyleId>
                  </a:tblPr>
                  <a:tblGrid>
                    <a:gridCol w="475712">
                      <a:extLst>
                        <a:ext uri="{9D8B030D-6E8A-4147-A177-3AD203B41FA5}">
                          <a16:colId xmlns:a16="http://schemas.microsoft.com/office/drawing/2014/main" val="2932049012"/>
                        </a:ext>
                      </a:extLst>
                    </a:gridCol>
                    <a:gridCol w="475712">
                      <a:extLst>
                        <a:ext uri="{9D8B030D-6E8A-4147-A177-3AD203B41FA5}">
                          <a16:colId xmlns:a16="http://schemas.microsoft.com/office/drawing/2014/main" val="1307790138"/>
                        </a:ext>
                      </a:extLst>
                    </a:gridCol>
                    <a:gridCol w="475712">
                      <a:extLst>
                        <a:ext uri="{9D8B030D-6E8A-4147-A177-3AD203B41FA5}">
                          <a16:colId xmlns:a16="http://schemas.microsoft.com/office/drawing/2014/main" val="3052752974"/>
                        </a:ext>
                      </a:extLst>
                    </a:gridCol>
                    <a:gridCol w="475712">
                      <a:extLst>
                        <a:ext uri="{9D8B030D-6E8A-4147-A177-3AD203B41FA5}">
                          <a16:colId xmlns:a16="http://schemas.microsoft.com/office/drawing/2014/main" val="2505688447"/>
                        </a:ext>
                      </a:extLst>
                    </a:gridCol>
                  </a:tblGrid>
                  <a:tr h="3744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A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B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C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A/B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2725096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low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09930681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high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60527566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low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7390255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high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19247369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5063" t="-513115" r="-216456" b="-3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low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07692" t="-513115" r="-19231" b="-32623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3382012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5063" t="-603226" r="-216456" b="-2209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high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07692" t="-603226" r="-19231" b="-22096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68860616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5063" t="-714754" r="-216456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low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07692" t="-714754" r="-19231" b="-1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39437925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high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14860034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27" name="Straight Arrow Connector 26"/>
          <p:cNvCxnSpPr>
            <a:stCxn id="4" idx="3"/>
            <a:endCxn id="18" idx="1"/>
          </p:cNvCxnSpPr>
          <p:nvPr/>
        </p:nvCxnSpPr>
        <p:spPr>
          <a:xfrm flipV="1">
            <a:off x="1539700" y="3070229"/>
            <a:ext cx="335142" cy="7942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8" idx="3"/>
            <a:endCxn id="20" idx="1"/>
          </p:cNvCxnSpPr>
          <p:nvPr/>
        </p:nvCxnSpPr>
        <p:spPr>
          <a:xfrm>
            <a:off x="3205198" y="3070229"/>
            <a:ext cx="2129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20" idx="3"/>
            <a:endCxn id="21" idx="1"/>
          </p:cNvCxnSpPr>
          <p:nvPr/>
        </p:nvCxnSpPr>
        <p:spPr>
          <a:xfrm>
            <a:off x="5313930" y="3070229"/>
            <a:ext cx="2058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4" idx="3"/>
            <a:endCxn id="19" idx="1"/>
          </p:cNvCxnSpPr>
          <p:nvPr/>
        </p:nvCxnSpPr>
        <p:spPr>
          <a:xfrm>
            <a:off x="1539700" y="3864446"/>
            <a:ext cx="335142" cy="18917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Rectangle 55"/>
          <p:cNvSpPr/>
          <p:nvPr/>
        </p:nvSpPr>
        <p:spPr>
          <a:xfrm>
            <a:off x="1010221" y="953805"/>
            <a:ext cx="139410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/>
            <a:r>
              <a:rPr lang="en-US" sz="1400" dirty="0"/>
              <a:t>Create a Test Set</a:t>
            </a:r>
          </a:p>
        </p:txBody>
      </p:sp>
      <p:sp>
        <p:nvSpPr>
          <p:cNvPr id="61" name="Rectangle 60"/>
          <p:cNvSpPr/>
          <p:nvPr/>
        </p:nvSpPr>
        <p:spPr>
          <a:xfrm>
            <a:off x="2686844" y="952190"/>
            <a:ext cx="12496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/>
            <a:r>
              <a:rPr lang="en-US" sz="1400" dirty="0"/>
              <a:t>Add Attributes</a:t>
            </a:r>
          </a:p>
        </p:txBody>
      </p:sp>
      <p:sp>
        <p:nvSpPr>
          <p:cNvPr id="64" name="Rectangle 63"/>
          <p:cNvSpPr/>
          <p:nvPr/>
        </p:nvSpPr>
        <p:spPr>
          <a:xfrm>
            <a:off x="4819114" y="955427"/>
            <a:ext cx="119552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/>
            <a:r>
              <a:rPr lang="en-US" sz="1400" dirty="0"/>
              <a:t>Data Cleaning</a:t>
            </a:r>
          </a:p>
        </p:txBody>
      </p:sp>
    </p:spTree>
    <p:extLst>
      <p:ext uri="{BB962C8B-B14F-4D97-AF65-F5344CB8AC3E}">
        <p14:creationId xmlns:p14="http://schemas.microsoft.com/office/powerpoint/2010/main" val="2145218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7240" y="2818765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00. Python</a:t>
            </a:r>
            <a:r>
              <a:rPr lang="ko-KR" altLang="en-US" b="1" dirty="0"/>
              <a:t> </a:t>
            </a:r>
            <a:r>
              <a:rPr lang="en-US" altLang="ko-KR" b="1" dirty="0"/>
              <a:t>for</a:t>
            </a:r>
            <a:r>
              <a:rPr lang="ko-KR" altLang="en-US" b="1" dirty="0"/>
              <a:t> </a:t>
            </a:r>
            <a:r>
              <a:rPr lang="en-US" altLang="ko-KR" b="1" dirty="0"/>
              <a:t>Machine</a:t>
            </a:r>
            <a:r>
              <a:rPr lang="ko-KR" altLang="en-US" b="1" dirty="0"/>
              <a:t> </a:t>
            </a:r>
            <a:r>
              <a:rPr lang="en-US" altLang="ko-KR" b="1" dirty="0"/>
              <a:t>Learning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2000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Data Preprocessing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209344" y="1804828"/>
          <a:ext cx="1330356" cy="4119236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443452">
                  <a:extLst>
                    <a:ext uri="{9D8B030D-6E8A-4147-A177-3AD203B41FA5}">
                      <a16:colId xmlns:a16="http://schemas.microsoft.com/office/drawing/2014/main" val="2932049012"/>
                    </a:ext>
                  </a:extLst>
                </a:gridCol>
                <a:gridCol w="443452">
                  <a:extLst>
                    <a:ext uri="{9D8B030D-6E8A-4147-A177-3AD203B41FA5}">
                      <a16:colId xmlns:a16="http://schemas.microsoft.com/office/drawing/2014/main" val="1307790138"/>
                    </a:ext>
                  </a:extLst>
                </a:gridCol>
                <a:gridCol w="443452">
                  <a:extLst>
                    <a:ext uri="{9D8B030D-6E8A-4147-A177-3AD203B41FA5}">
                      <a16:colId xmlns:a16="http://schemas.microsoft.com/office/drawing/2014/main" val="3052752974"/>
                    </a:ext>
                  </a:extLst>
                </a:gridCol>
              </a:tblGrid>
              <a:tr h="37447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7250967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9930681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527566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90255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9247369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3820127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8860616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9437925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4860034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4220528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839300"/>
                  </a:ext>
                </a:extLst>
              </a:tr>
            </a:tbl>
          </a:graphicData>
        </a:graphic>
      </p:graphicFrame>
      <p:graphicFrame>
        <p:nvGraphicFramePr>
          <p:cNvPr id="18" name="Table 17"/>
          <p:cNvGraphicFramePr>
            <a:graphicFrameLocks noGrp="1"/>
          </p:cNvGraphicFramePr>
          <p:nvPr>
            <p:extLst/>
          </p:nvPr>
        </p:nvGraphicFramePr>
        <p:xfrm>
          <a:off x="1874842" y="1385087"/>
          <a:ext cx="1330356" cy="3370284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443452">
                  <a:extLst>
                    <a:ext uri="{9D8B030D-6E8A-4147-A177-3AD203B41FA5}">
                      <a16:colId xmlns:a16="http://schemas.microsoft.com/office/drawing/2014/main" val="2932049012"/>
                    </a:ext>
                  </a:extLst>
                </a:gridCol>
                <a:gridCol w="443452">
                  <a:extLst>
                    <a:ext uri="{9D8B030D-6E8A-4147-A177-3AD203B41FA5}">
                      <a16:colId xmlns:a16="http://schemas.microsoft.com/office/drawing/2014/main" val="1307790138"/>
                    </a:ext>
                  </a:extLst>
                </a:gridCol>
                <a:gridCol w="443452">
                  <a:extLst>
                    <a:ext uri="{9D8B030D-6E8A-4147-A177-3AD203B41FA5}">
                      <a16:colId xmlns:a16="http://schemas.microsoft.com/office/drawing/2014/main" val="3052752974"/>
                    </a:ext>
                  </a:extLst>
                </a:gridCol>
              </a:tblGrid>
              <a:tr h="37447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7250967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9930681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527566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90255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9247369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3820127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8860616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9437925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4860034"/>
                  </a:ext>
                </a:extLst>
              </a:tr>
            </a:tbl>
          </a:graphicData>
        </a:graphic>
      </p:graphicFrame>
      <p:graphicFrame>
        <p:nvGraphicFramePr>
          <p:cNvPr id="19" name="Table 18"/>
          <p:cNvGraphicFramePr>
            <a:graphicFrameLocks noGrp="1"/>
          </p:cNvGraphicFramePr>
          <p:nvPr>
            <p:extLst/>
          </p:nvPr>
        </p:nvGraphicFramePr>
        <p:xfrm>
          <a:off x="1874842" y="5194526"/>
          <a:ext cx="1330356" cy="1123428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{21E4AEA4-8DFA-4A89-87EB-49C32662AFE0}</a:tableStyleId>
              </a:tblPr>
              <a:tblGrid>
                <a:gridCol w="443452">
                  <a:extLst>
                    <a:ext uri="{9D8B030D-6E8A-4147-A177-3AD203B41FA5}">
                      <a16:colId xmlns:a16="http://schemas.microsoft.com/office/drawing/2014/main" val="2932049012"/>
                    </a:ext>
                  </a:extLst>
                </a:gridCol>
                <a:gridCol w="443452">
                  <a:extLst>
                    <a:ext uri="{9D8B030D-6E8A-4147-A177-3AD203B41FA5}">
                      <a16:colId xmlns:a16="http://schemas.microsoft.com/office/drawing/2014/main" val="1307790138"/>
                    </a:ext>
                  </a:extLst>
                </a:gridCol>
                <a:gridCol w="443452">
                  <a:extLst>
                    <a:ext uri="{9D8B030D-6E8A-4147-A177-3AD203B41FA5}">
                      <a16:colId xmlns:a16="http://schemas.microsoft.com/office/drawing/2014/main" val="3052752974"/>
                    </a:ext>
                  </a:extLst>
                </a:gridCol>
              </a:tblGrid>
              <a:tr h="37447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7250967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4220528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839300"/>
                  </a:ext>
                </a:extLst>
              </a:tr>
            </a:tbl>
          </a:graphicData>
        </a:graphic>
      </p:graphicFrame>
      <p:graphicFrame>
        <p:nvGraphicFramePr>
          <p:cNvPr id="20" name="Table 19"/>
          <p:cNvGraphicFramePr>
            <a:graphicFrameLocks noGrp="1"/>
          </p:cNvGraphicFramePr>
          <p:nvPr>
            <p:extLst/>
          </p:nvPr>
        </p:nvGraphicFramePr>
        <p:xfrm>
          <a:off x="3418122" y="1385087"/>
          <a:ext cx="1895808" cy="3370284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473952">
                  <a:extLst>
                    <a:ext uri="{9D8B030D-6E8A-4147-A177-3AD203B41FA5}">
                      <a16:colId xmlns:a16="http://schemas.microsoft.com/office/drawing/2014/main" val="2932049012"/>
                    </a:ext>
                  </a:extLst>
                </a:gridCol>
                <a:gridCol w="473952">
                  <a:extLst>
                    <a:ext uri="{9D8B030D-6E8A-4147-A177-3AD203B41FA5}">
                      <a16:colId xmlns:a16="http://schemas.microsoft.com/office/drawing/2014/main" val="1307790138"/>
                    </a:ext>
                  </a:extLst>
                </a:gridCol>
                <a:gridCol w="473952">
                  <a:extLst>
                    <a:ext uri="{9D8B030D-6E8A-4147-A177-3AD203B41FA5}">
                      <a16:colId xmlns:a16="http://schemas.microsoft.com/office/drawing/2014/main" val="3052752974"/>
                    </a:ext>
                  </a:extLst>
                </a:gridCol>
                <a:gridCol w="473952">
                  <a:extLst>
                    <a:ext uri="{9D8B030D-6E8A-4147-A177-3AD203B41FA5}">
                      <a16:colId xmlns:a16="http://schemas.microsoft.com/office/drawing/2014/main" val="2505688447"/>
                    </a:ext>
                  </a:extLst>
                </a:gridCol>
              </a:tblGrid>
              <a:tr h="37447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A/B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7250967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9930681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527566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90255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9247369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3820127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8860616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9437925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486003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1" name="Table 20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5519814" y="1385087"/>
              <a:ext cx="1902848" cy="3370284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tableStyleId>{5C22544A-7EE6-4342-B048-85BDC9FD1C3A}</a:tableStyleId>
                  </a:tblPr>
                  <a:tblGrid>
                    <a:gridCol w="475712">
                      <a:extLst>
                        <a:ext uri="{9D8B030D-6E8A-4147-A177-3AD203B41FA5}">
                          <a16:colId xmlns:a16="http://schemas.microsoft.com/office/drawing/2014/main" val="2932049012"/>
                        </a:ext>
                      </a:extLst>
                    </a:gridCol>
                    <a:gridCol w="475712">
                      <a:extLst>
                        <a:ext uri="{9D8B030D-6E8A-4147-A177-3AD203B41FA5}">
                          <a16:colId xmlns:a16="http://schemas.microsoft.com/office/drawing/2014/main" val="1307790138"/>
                        </a:ext>
                      </a:extLst>
                    </a:gridCol>
                    <a:gridCol w="475712">
                      <a:extLst>
                        <a:ext uri="{9D8B030D-6E8A-4147-A177-3AD203B41FA5}">
                          <a16:colId xmlns:a16="http://schemas.microsoft.com/office/drawing/2014/main" val="3052752974"/>
                        </a:ext>
                      </a:extLst>
                    </a:gridCol>
                    <a:gridCol w="475712">
                      <a:extLst>
                        <a:ext uri="{9D8B030D-6E8A-4147-A177-3AD203B41FA5}">
                          <a16:colId xmlns:a16="http://schemas.microsoft.com/office/drawing/2014/main" val="2505688447"/>
                        </a:ext>
                      </a:extLst>
                    </a:gridCol>
                  </a:tblGrid>
                  <a:tr h="3744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A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B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C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A/B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2725096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low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09930681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high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60527566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low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7390255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high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19247369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sz="11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100" b="0" i="0" smtClean="0">
                                        <a:latin typeface="Cambria Math" panose="02040503050406030204" pitchFamily="18" charset="0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low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kumimoji="0" lang="en-US" sz="11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A</m:t>
                                    </m:r>
                                    <m: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/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93382012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sz="11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100" b="0" i="0" smtClean="0">
                                        <a:latin typeface="Cambria Math" panose="02040503050406030204" pitchFamily="18" charset="0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high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kumimoji="0" lang="en-US" sz="11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A</m:t>
                                    </m:r>
                                    <m: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/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768860616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sz="11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100" b="0" i="0" smtClean="0">
                                        <a:latin typeface="Cambria Math" panose="02040503050406030204" pitchFamily="18" charset="0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low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kumimoji="0" lang="en-US" sz="11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A</m:t>
                                    </m:r>
                                    <m: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/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139437925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high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1486003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1" name="Table 2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10050399"/>
                  </p:ext>
                </p:extLst>
              </p:nvPr>
            </p:nvGraphicFramePr>
            <p:xfrm>
              <a:off x="5519814" y="1385087"/>
              <a:ext cx="1902848" cy="3370284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tableStyleId>{5C22544A-7EE6-4342-B048-85BDC9FD1C3A}</a:tableStyleId>
                  </a:tblPr>
                  <a:tblGrid>
                    <a:gridCol w="475712">
                      <a:extLst>
                        <a:ext uri="{9D8B030D-6E8A-4147-A177-3AD203B41FA5}">
                          <a16:colId xmlns:a16="http://schemas.microsoft.com/office/drawing/2014/main" val="2932049012"/>
                        </a:ext>
                      </a:extLst>
                    </a:gridCol>
                    <a:gridCol w="475712">
                      <a:extLst>
                        <a:ext uri="{9D8B030D-6E8A-4147-A177-3AD203B41FA5}">
                          <a16:colId xmlns:a16="http://schemas.microsoft.com/office/drawing/2014/main" val="1307790138"/>
                        </a:ext>
                      </a:extLst>
                    </a:gridCol>
                    <a:gridCol w="475712">
                      <a:extLst>
                        <a:ext uri="{9D8B030D-6E8A-4147-A177-3AD203B41FA5}">
                          <a16:colId xmlns:a16="http://schemas.microsoft.com/office/drawing/2014/main" val="3052752974"/>
                        </a:ext>
                      </a:extLst>
                    </a:gridCol>
                    <a:gridCol w="475712">
                      <a:extLst>
                        <a:ext uri="{9D8B030D-6E8A-4147-A177-3AD203B41FA5}">
                          <a16:colId xmlns:a16="http://schemas.microsoft.com/office/drawing/2014/main" val="2505688447"/>
                        </a:ext>
                      </a:extLst>
                    </a:gridCol>
                  </a:tblGrid>
                  <a:tr h="3744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A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B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C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A/B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2725096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low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09930681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high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60527566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low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7390255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high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19247369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5063" t="-513115" r="-216456" b="-3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low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07692" t="-513115" r="-19231" b="-32623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3382012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5063" t="-603226" r="-216456" b="-2209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high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07692" t="-603226" r="-19231" b="-22096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68860616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5063" t="-714754" r="-216456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low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07692" t="-714754" r="-19231" b="-1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39437925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high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1486003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2" name="Table 21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7635586" y="1385087"/>
              <a:ext cx="1980748" cy="3370284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tableStyleId>{5C22544A-7EE6-4342-B048-85BDC9FD1C3A}</a:tableStyleId>
                  </a:tblPr>
                  <a:tblGrid>
                    <a:gridCol w="495187">
                      <a:extLst>
                        <a:ext uri="{9D8B030D-6E8A-4147-A177-3AD203B41FA5}">
                          <a16:colId xmlns:a16="http://schemas.microsoft.com/office/drawing/2014/main" val="2932049012"/>
                        </a:ext>
                      </a:extLst>
                    </a:gridCol>
                    <a:gridCol w="495187">
                      <a:extLst>
                        <a:ext uri="{9D8B030D-6E8A-4147-A177-3AD203B41FA5}">
                          <a16:colId xmlns:a16="http://schemas.microsoft.com/office/drawing/2014/main" val="1307790138"/>
                        </a:ext>
                      </a:extLst>
                    </a:gridCol>
                    <a:gridCol w="495187">
                      <a:extLst>
                        <a:ext uri="{9D8B030D-6E8A-4147-A177-3AD203B41FA5}">
                          <a16:colId xmlns:a16="http://schemas.microsoft.com/office/drawing/2014/main" val="3052752974"/>
                        </a:ext>
                      </a:extLst>
                    </a:gridCol>
                    <a:gridCol w="495187">
                      <a:extLst>
                        <a:ext uri="{9D8B030D-6E8A-4147-A177-3AD203B41FA5}">
                          <a16:colId xmlns:a16="http://schemas.microsoft.com/office/drawing/2014/main" val="2505688447"/>
                        </a:ext>
                      </a:extLst>
                    </a:gridCol>
                  </a:tblGrid>
                  <a:tr h="3744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A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B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C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A/B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2725096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[1, 0]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09930681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[0, 1]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60527566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[1, 0]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7390255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[0, 1]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19247369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sz="11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100" b="0" i="0" smtClean="0">
                                        <a:latin typeface="Cambria Math" panose="02040503050406030204" pitchFamily="18" charset="0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[1, 0]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kumimoji="0" lang="en-US" sz="11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A</m:t>
                                    </m:r>
                                    <m: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/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93382012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sz="11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100" b="0" i="0" smtClean="0">
                                        <a:latin typeface="Cambria Math" panose="02040503050406030204" pitchFamily="18" charset="0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[0, 1]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kumimoji="0" lang="en-US" sz="11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A</m:t>
                                    </m:r>
                                    <m: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/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768860616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sz="11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100" b="0" i="0" smtClean="0">
                                        <a:latin typeface="Cambria Math" panose="02040503050406030204" pitchFamily="18" charset="0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[1, 0]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kumimoji="0" lang="en-US" sz="11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A</m:t>
                                    </m:r>
                                    <m: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/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139437925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[0, 1]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1486003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2" name="Table 2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63308731"/>
                  </p:ext>
                </p:extLst>
              </p:nvPr>
            </p:nvGraphicFramePr>
            <p:xfrm>
              <a:off x="7635586" y="1385087"/>
              <a:ext cx="1980748" cy="3370284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tableStyleId>{5C22544A-7EE6-4342-B048-85BDC9FD1C3A}</a:tableStyleId>
                  </a:tblPr>
                  <a:tblGrid>
                    <a:gridCol w="495187">
                      <a:extLst>
                        <a:ext uri="{9D8B030D-6E8A-4147-A177-3AD203B41FA5}">
                          <a16:colId xmlns:a16="http://schemas.microsoft.com/office/drawing/2014/main" val="2932049012"/>
                        </a:ext>
                      </a:extLst>
                    </a:gridCol>
                    <a:gridCol w="495187">
                      <a:extLst>
                        <a:ext uri="{9D8B030D-6E8A-4147-A177-3AD203B41FA5}">
                          <a16:colId xmlns:a16="http://schemas.microsoft.com/office/drawing/2014/main" val="1307790138"/>
                        </a:ext>
                      </a:extLst>
                    </a:gridCol>
                    <a:gridCol w="495187">
                      <a:extLst>
                        <a:ext uri="{9D8B030D-6E8A-4147-A177-3AD203B41FA5}">
                          <a16:colId xmlns:a16="http://schemas.microsoft.com/office/drawing/2014/main" val="3052752974"/>
                        </a:ext>
                      </a:extLst>
                    </a:gridCol>
                    <a:gridCol w="495187">
                      <a:extLst>
                        <a:ext uri="{9D8B030D-6E8A-4147-A177-3AD203B41FA5}">
                          <a16:colId xmlns:a16="http://schemas.microsoft.com/office/drawing/2014/main" val="2505688447"/>
                        </a:ext>
                      </a:extLst>
                    </a:gridCol>
                  </a:tblGrid>
                  <a:tr h="3744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A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B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C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A/B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2725096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[1, 0]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09930681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[0, 1]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60527566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[1, 0]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7390255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[0, 1]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19247369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7407" t="-513115" r="-219753" b="-3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[1, 0]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8642" t="-513115" r="-18519" b="-32623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3382012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7407" t="-603226" r="-219753" b="-2209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[0, 1]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8642" t="-603226" r="-18519" b="-22096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68860616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7407" t="-714754" r="-219753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[1, 0]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8642" t="-714754" r="-18519" b="-1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39437925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[0, 1]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14860034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27" name="Straight Arrow Connector 26"/>
          <p:cNvCxnSpPr>
            <a:stCxn id="4" idx="3"/>
            <a:endCxn id="18" idx="1"/>
          </p:cNvCxnSpPr>
          <p:nvPr/>
        </p:nvCxnSpPr>
        <p:spPr>
          <a:xfrm flipV="1">
            <a:off x="1539700" y="3070229"/>
            <a:ext cx="335142" cy="7942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8" idx="3"/>
            <a:endCxn id="20" idx="1"/>
          </p:cNvCxnSpPr>
          <p:nvPr/>
        </p:nvCxnSpPr>
        <p:spPr>
          <a:xfrm>
            <a:off x="3205198" y="3070229"/>
            <a:ext cx="2129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20" idx="3"/>
            <a:endCxn id="21" idx="1"/>
          </p:cNvCxnSpPr>
          <p:nvPr/>
        </p:nvCxnSpPr>
        <p:spPr>
          <a:xfrm>
            <a:off x="5313930" y="3070229"/>
            <a:ext cx="2058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21" idx="3"/>
            <a:endCxn id="22" idx="1"/>
          </p:cNvCxnSpPr>
          <p:nvPr/>
        </p:nvCxnSpPr>
        <p:spPr>
          <a:xfrm>
            <a:off x="7422662" y="3070229"/>
            <a:ext cx="2129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4" idx="3"/>
            <a:endCxn id="19" idx="1"/>
          </p:cNvCxnSpPr>
          <p:nvPr/>
        </p:nvCxnSpPr>
        <p:spPr>
          <a:xfrm>
            <a:off x="1539700" y="3864446"/>
            <a:ext cx="335142" cy="18917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Rectangle 55"/>
          <p:cNvSpPr/>
          <p:nvPr/>
        </p:nvSpPr>
        <p:spPr>
          <a:xfrm>
            <a:off x="1010221" y="953805"/>
            <a:ext cx="139410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/>
            <a:r>
              <a:rPr lang="en-US" sz="1400" dirty="0"/>
              <a:t>Create a Test Set</a:t>
            </a:r>
          </a:p>
        </p:txBody>
      </p:sp>
      <p:sp>
        <p:nvSpPr>
          <p:cNvPr id="61" name="Rectangle 60"/>
          <p:cNvSpPr/>
          <p:nvPr/>
        </p:nvSpPr>
        <p:spPr>
          <a:xfrm>
            <a:off x="2686844" y="952190"/>
            <a:ext cx="12496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/>
            <a:r>
              <a:rPr lang="en-US" sz="1400" dirty="0"/>
              <a:t>Add Attributes</a:t>
            </a:r>
          </a:p>
        </p:txBody>
      </p:sp>
      <p:sp>
        <p:nvSpPr>
          <p:cNvPr id="64" name="Rectangle 63"/>
          <p:cNvSpPr/>
          <p:nvPr/>
        </p:nvSpPr>
        <p:spPr>
          <a:xfrm>
            <a:off x="4819114" y="955427"/>
            <a:ext cx="119552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/>
            <a:r>
              <a:rPr lang="en-US" sz="1400" dirty="0"/>
              <a:t>Data Cleaning</a:t>
            </a:r>
          </a:p>
        </p:txBody>
      </p:sp>
      <p:sp>
        <p:nvSpPr>
          <p:cNvPr id="65" name="Rectangle 64"/>
          <p:cNvSpPr/>
          <p:nvPr/>
        </p:nvSpPr>
        <p:spPr>
          <a:xfrm>
            <a:off x="6777895" y="934683"/>
            <a:ext cx="150246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/>
            <a:r>
              <a:rPr lang="en-US" sz="1400" dirty="0"/>
              <a:t>One Hot Encoding</a:t>
            </a:r>
          </a:p>
        </p:txBody>
      </p:sp>
    </p:spTree>
    <p:extLst>
      <p:ext uri="{BB962C8B-B14F-4D97-AF65-F5344CB8AC3E}">
        <p14:creationId xmlns:p14="http://schemas.microsoft.com/office/powerpoint/2010/main" val="309834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Data Preprocessing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209344" y="1804828"/>
          <a:ext cx="1330356" cy="4119236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443452">
                  <a:extLst>
                    <a:ext uri="{9D8B030D-6E8A-4147-A177-3AD203B41FA5}">
                      <a16:colId xmlns:a16="http://schemas.microsoft.com/office/drawing/2014/main" val="2932049012"/>
                    </a:ext>
                  </a:extLst>
                </a:gridCol>
                <a:gridCol w="443452">
                  <a:extLst>
                    <a:ext uri="{9D8B030D-6E8A-4147-A177-3AD203B41FA5}">
                      <a16:colId xmlns:a16="http://schemas.microsoft.com/office/drawing/2014/main" val="1307790138"/>
                    </a:ext>
                  </a:extLst>
                </a:gridCol>
                <a:gridCol w="443452">
                  <a:extLst>
                    <a:ext uri="{9D8B030D-6E8A-4147-A177-3AD203B41FA5}">
                      <a16:colId xmlns:a16="http://schemas.microsoft.com/office/drawing/2014/main" val="3052752974"/>
                    </a:ext>
                  </a:extLst>
                </a:gridCol>
              </a:tblGrid>
              <a:tr h="37447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7250967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9930681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527566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90255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9247369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3820127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8860616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9437925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4860034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4220528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839300"/>
                  </a:ext>
                </a:extLst>
              </a:tr>
            </a:tbl>
          </a:graphicData>
        </a:graphic>
      </p:graphicFrame>
      <p:graphicFrame>
        <p:nvGraphicFramePr>
          <p:cNvPr id="18" name="Table 17"/>
          <p:cNvGraphicFramePr>
            <a:graphicFrameLocks noGrp="1"/>
          </p:cNvGraphicFramePr>
          <p:nvPr>
            <p:extLst/>
          </p:nvPr>
        </p:nvGraphicFramePr>
        <p:xfrm>
          <a:off x="1874842" y="1385087"/>
          <a:ext cx="1330356" cy="3370284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443452">
                  <a:extLst>
                    <a:ext uri="{9D8B030D-6E8A-4147-A177-3AD203B41FA5}">
                      <a16:colId xmlns:a16="http://schemas.microsoft.com/office/drawing/2014/main" val="2932049012"/>
                    </a:ext>
                  </a:extLst>
                </a:gridCol>
                <a:gridCol w="443452">
                  <a:extLst>
                    <a:ext uri="{9D8B030D-6E8A-4147-A177-3AD203B41FA5}">
                      <a16:colId xmlns:a16="http://schemas.microsoft.com/office/drawing/2014/main" val="1307790138"/>
                    </a:ext>
                  </a:extLst>
                </a:gridCol>
                <a:gridCol w="443452">
                  <a:extLst>
                    <a:ext uri="{9D8B030D-6E8A-4147-A177-3AD203B41FA5}">
                      <a16:colId xmlns:a16="http://schemas.microsoft.com/office/drawing/2014/main" val="3052752974"/>
                    </a:ext>
                  </a:extLst>
                </a:gridCol>
              </a:tblGrid>
              <a:tr h="37447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7250967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9930681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527566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90255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9247369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3820127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8860616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9437925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4860034"/>
                  </a:ext>
                </a:extLst>
              </a:tr>
            </a:tbl>
          </a:graphicData>
        </a:graphic>
      </p:graphicFrame>
      <p:graphicFrame>
        <p:nvGraphicFramePr>
          <p:cNvPr id="19" name="Table 18"/>
          <p:cNvGraphicFramePr>
            <a:graphicFrameLocks noGrp="1"/>
          </p:cNvGraphicFramePr>
          <p:nvPr>
            <p:extLst/>
          </p:nvPr>
        </p:nvGraphicFramePr>
        <p:xfrm>
          <a:off x="1874842" y="5194526"/>
          <a:ext cx="1330356" cy="1123428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{21E4AEA4-8DFA-4A89-87EB-49C32662AFE0}</a:tableStyleId>
              </a:tblPr>
              <a:tblGrid>
                <a:gridCol w="443452">
                  <a:extLst>
                    <a:ext uri="{9D8B030D-6E8A-4147-A177-3AD203B41FA5}">
                      <a16:colId xmlns:a16="http://schemas.microsoft.com/office/drawing/2014/main" val="2932049012"/>
                    </a:ext>
                  </a:extLst>
                </a:gridCol>
                <a:gridCol w="443452">
                  <a:extLst>
                    <a:ext uri="{9D8B030D-6E8A-4147-A177-3AD203B41FA5}">
                      <a16:colId xmlns:a16="http://schemas.microsoft.com/office/drawing/2014/main" val="1307790138"/>
                    </a:ext>
                  </a:extLst>
                </a:gridCol>
                <a:gridCol w="443452">
                  <a:extLst>
                    <a:ext uri="{9D8B030D-6E8A-4147-A177-3AD203B41FA5}">
                      <a16:colId xmlns:a16="http://schemas.microsoft.com/office/drawing/2014/main" val="3052752974"/>
                    </a:ext>
                  </a:extLst>
                </a:gridCol>
              </a:tblGrid>
              <a:tr h="37447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7250967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4220528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839300"/>
                  </a:ext>
                </a:extLst>
              </a:tr>
            </a:tbl>
          </a:graphicData>
        </a:graphic>
      </p:graphicFrame>
      <p:graphicFrame>
        <p:nvGraphicFramePr>
          <p:cNvPr id="20" name="Table 19"/>
          <p:cNvGraphicFramePr>
            <a:graphicFrameLocks noGrp="1"/>
          </p:cNvGraphicFramePr>
          <p:nvPr>
            <p:extLst/>
          </p:nvPr>
        </p:nvGraphicFramePr>
        <p:xfrm>
          <a:off x="3418122" y="1385087"/>
          <a:ext cx="1895808" cy="3370284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473952">
                  <a:extLst>
                    <a:ext uri="{9D8B030D-6E8A-4147-A177-3AD203B41FA5}">
                      <a16:colId xmlns:a16="http://schemas.microsoft.com/office/drawing/2014/main" val="2932049012"/>
                    </a:ext>
                  </a:extLst>
                </a:gridCol>
                <a:gridCol w="473952">
                  <a:extLst>
                    <a:ext uri="{9D8B030D-6E8A-4147-A177-3AD203B41FA5}">
                      <a16:colId xmlns:a16="http://schemas.microsoft.com/office/drawing/2014/main" val="1307790138"/>
                    </a:ext>
                  </a:extLst>
                </a:gridCol>
                <a:gridCol w="473952">
                  <a:extLst>
                    <a:ext uri="{9D8B030D-6E8A-4147-A177-3AD203B41FA5}">
                      <a16:colId xmlns:a16="http://schemas.microsoft.com/office/drawing/2014/main" val="3052752974"/>
                    </a:ext>
                  </a:extLst>
                </a:gridCol>
                <a:gridCol w="473952">
                  <a:extLst>
                    <a:ext uri="{9D8B030D-6E8A-4147-A177-3AD203B41FA5}">
                      <a16:colId xmlns:a16="http://schemas.microsoft.com/office/drawing/2014/main" val="2505688447"/>
                    </a:ext>
                  </a:extLst>
                </a:gridCol>
              </a:tblGrid>
              <a:tr h="37447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A/B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7250967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9930681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527566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90255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9247369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3820127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8860616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9437925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486003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1" name="Table 20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5519814" y="1385087"/>
              <a:ext cx="1902848" cy="3370284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tableStyleId>{5C22544A-7EE6-4342-B048-85BDC9FD1C3A}</a:tableStyleId>
                  </a:tblPr>
                  <a:tblGrid>
                    <a:gridCol w="475712">
                      <a:extLst>
                        <a:ext uri="{9D8B030D-6E8A-4147-A177-3AD203B41FA5}">
                          <a16:colId xmlns:a16="http://schemas.microsoft.com/office/drawing/2014/main" val="2932049012"/>
                        </a:ext>
                      </a:extLst>
                    </a:gridCol>
                    <a:gridCol w="475712">
                      <a:extLst>
                        <a:ext uri="{9D8B030D-6E8A-4147-A177-3AD203B41FA5}">
                          <a16:colId xmlns:a16="http://schemas.microsoft.com/office/drawing/2014/main" val="1307790138"/>
                        </a:ext>
                      </a:extLst>
                    </a:gridCol>
                    <a:gridCol w="475712">
                      <a:extLst>
                        <a:ext uri="{9D8B030D-6E8A-4147-A177-3AD203B41FA5}">
                          <a16:colId xmlns:a16="http://schemas.microsoft.com/office/drawing/2014/main" val="3052752974"/>
                        </a:ext>
                      </a:extLst>
                    </a:gridCol>
                    <a:gridCol w="475712">
                      <a:extLst>
                        <a:ext uri="{9D8B030D-6E8A-4147-A177-3AD203B41FA5}">
                          <a16:colId xmlns:a16="http://schemas.microsoft.com/office/drawing/2014/main" val="2505688447"/>
                        </a:ext>
                      </a:extLst>
                    </a:gridCol>
                  </a:tblGrid>
                  <a:tr h="3744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A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B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C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A/B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2725096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low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09930681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high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60527566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low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7390255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high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19247369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sz="11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100" b="0" i="0" smtClean="0">
                                        <a:latin typeface="Cambria Math" panose="02040503050406030204" pitchFamily="18" charset="0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low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kumimoji="0" lang="en-US" sz="11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A</m:t>
                                    </m:r>
                                    <m: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/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93382012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sz="11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100" b="0" i="0" smtClean="0">
                                        <a:latin typeface="Cambria Math" panose="02040503050406030204" pitchFamily="18" charset="0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high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kumimoji="0" lang="en-US" sz="11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A</m:t>
                                    </m:r>
                                    <m: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/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768860616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sz="11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100" b="0" i="0" smtClean="0">
                                        <a:latin typeface="Cambria Math" panose="02040503050406030204" pitchFamily="18" charset="0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low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kumimoji="0" lang="en-US" sz="11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A</m:t>
                                    </m:r>
                                    <m: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/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139437925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high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1486003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1" name="Table 2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10050399"/>
                  </p:ext>
                </p:extLst>
              </p:nvPr>
            </p:nvGraphicFramePr>
            <p:xfrm>
              <a:off x="5519814" y="1385087"/>
              <a:ext cx="1902848" cy="3370284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tableStyleId>{5C22544A-7EE6-4342-B048-85BDC9FD1C3A}</a:tableStyleId>
                  </a:tblPr>
                  <a:tblGrid>
                    <a:gridCol w="475712">
                      <a:extLst>
                        <a:ext uri="{9D8B030D-6E8A-4147-A177-3AD203B41FA5}">
                          <a16:colId xmlns:a16="http://schemas.microsoft.com/office/drawing/2014/main" val="2932049012"/>
                        </a:ext>
                      </a:extLst>
                    </a:gridCol>
                    <a:gridCol w="475712">
                      <a:extLst>
                        <a:ext uri="{9D8B030D-6E8A-4147-A177-3AD203B41FA5}">
                          <a16:colId xmlns:a16="http://schemas.microsoft.com/office/drawing/2014/main" val="1307790138"/>
                        </a:ext>
                      </a:extLst>
                    </a:gridCol>
                    <a:gridCol w="475712">
                      <a:extLst>
                        <a:ext uri="{9D8B030D-6E8A-4147-A177-3AD203B41FA5}">
                          <a16:colId xmlns:a16="http://schemas.microsoft.com/office/drawing/2014/main" val="3052752974"/>
                        </a:ext>
                      </a:extLst>
                    </a:gridCol>
                    <a:gridCol w="475712">
                      <a:extLst>
                        <a:ext uri="{9D8B030D-6E8A-4147-A177-3AD203B41FA5}">
                          <a16:colId xmlns:a16="http://schemas.microsoft.com/office/drawing/2014/main" val="2505688447"/>
                        </a:ext>
                      </a:extLst>
                    </a:gridCol>
                  </a:tblGrid>
                  <a:tr h="3744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A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B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C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A/B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2725096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low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09930681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high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60527566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low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7390255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high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19247369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5063" t="-513115" r="-216456" b="-3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low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07692" t="-513115" r="-19231" b="-32623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3382012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5063" t="-603226" r="-216456" b="-2209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high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07692" t="-603226" r="-19231" b="-22096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68860616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5063" t="-714754" r="-216456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low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07692" t="-714754" r="-19231" b="-1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39437925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high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1486003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2" name="Table 21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7635586" y="1385087"/>
              <a:ext cx="1980748" cy="3370284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tableStyleId>{5C22544A-7EE6-4342-B048-85BDC9FD1C3A}</a:tableStyleId>
                  </a:tblPr>
                  <a:tblGrid>
                    <a:gridCol w="495187">
                      <a:extLst>
                        <a:ext uri="{9D8B030D-6E8A-4147-A177-3AD203B41FA5}">
                          <a16:colId xmlns:a16="http://schemas.microsoft.com/office/drawing/2014/main" val="2932049012"/>
                        </a:ext>
                      </a:extLst>
                    </a:gridCol>
                    <a:gridCol w="495187">
                      <a:extLst>
                        <a:ext uri="{9D8B030D-6E8A-4147-A177-3AD203B41FA5}">
                          <a16:colId xmlns:a16="http://schemas.microsoft.com/office/drawing/2014/main" val="1307790138"/>
                        </a:ext>
                      </a:extLst>
                    </a:gridCol>
                    <a:gridCol w="495187">
                      <a:extLst>
                        <a:ext uri="{9D8B030D-6E8A-4147-A177-3AD203B41FA5}">
                          <a16:colId xmlns:a16="http://schemas.microsoft.com/office/drawing/2014/main" val="3052752974"/>
                        </a:ext>
                      </a:extLst>
                    </a:gridCol>
                    <a:gridCol w="495187">
                      <a:extLst>
                        <a:ext uri="{9D8B030D-6E8A-4147-A177-3AD203B41FA5}">
                          <a16:colId xmlns:a16="http://schemas.microsoft.com/office/drawing/2014/main" val="2505688447"/>
                        </a:ext>
                      </a:extLst>
                    </a:gridCol>
                  </a:tblGrid>
                  <a:tr h="3744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A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B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C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A/B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2725096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[1, 0]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09930681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[0, 1]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60527566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[1, 0]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7390255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[0, 1]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19247369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sz="11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100" b="0" i="0" smtClean="0">
                                        <a:latin typeface="Cambria Math" panose="02040503050406030204" pitchFamily="18" charset="0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[1, 0]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kumimoji="0" lang="en-US" sz="11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A</m:t>
                                    </m:r>
                                    <m: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/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93382012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sz="11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100" b="0" i="0" smtClean="0">
                                        <a:latin typeface="Cambria Math" panose="02040503050406030204" pitchFamily="18" charset="0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[0, 1]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kumimoji="0" lang="en-US" sz="11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A</m:t>
                                    </m:r>
                                    <m: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/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768860616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sz="11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100" b="0" i="0" smtClean="0">
                                        <a:latin typeface="Cambria Math" panose="02040503050406030204" pitchFamily="18" charset="0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[1, 0]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kumimoji="0" lang="en-US" sz="11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A</m:t>
                                    </m:r>
                                    <m: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/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139437925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[0, 1]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1486003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2" name="Table 2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63308731"/>
                  </p:ext>
                </p:extLst>
              </p:nvPr>
            </p:nvGraphicFramePr>
            <p:xfrm>
              <a:off x="7635586" y="1385087"/>
              <a:ext cx="1980748" cy="3370284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tableStyleId>{5C22544A-7EE6-4342-B048-85BDC9FD1C3A}</a:tableStyleId>
                  </a:tblPr>
                  <a:tblGrid>
                    <a:gridCol w="495187">
                      <a:extLst>
                        <a:ext uri="{9D8B030D-6E8A-4147-A177-3AD203B41FA5}">
                          <a16:colId xmlns:a16="http://schemas.microsoft.com/office/drawing/2014/main" val="2932049012"/>
                        </a:ext>
                      </a:extLst>
                    </a:gridCol>
                    <a:gridCol w="495187">
                      <a:extLst>
                        <a:ext uri="{9D8B030D-6E8A-4147-A177-3AD203B41FA5}">
                          <a16:colId xmlns:a16="http://schemas.microsoft.com/office/drawing/2014/main" val="1307790138"/>
                        </a:ext>
                      </a:extLst>
                    </a:gridCol>
                    <a:gridCol w="495187">
                      <a:extLst>
                        <a:ext uri="{9D8B030D-6E8A-4147-A177-3AD203B41FA5}">
                          <a16:colId xmlns:a16="http://schemas.microsoft.com/office/drawing/2014/main" val="3052752974"/>
                        </a:ext>
                      </a:extLst>
                    </a:gridCol>
                    <a:gridCol w="495187">
                      <a:extLst>
                        <a:ext uri="{9D8B030D-6E8A-4147-A177-3AD203B41FA5}">
                          <a16:colId xmlns:a16="http://schemas.microsoft.com/office/drawing/2014/main" val="2505688447"/>
                        </a:ext>
                      </a:extLst>
                    </a:gridCol>
                  </a:tblGrid>
                  <a:tr h="3744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A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B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C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A/B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2725096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[1, 0]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09930681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[0, 1]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60527566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[1, 0]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7390255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[0, 1]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19247369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7407" t="-513115" r="-219753" b="-3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[1, 0]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8642" t="-513115" r="-18519" b="-32623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3382012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7407" t="-603226" r="-219753" b="-2209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[0, 1]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8642" t="-603226" r="-18519" b="-22096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68860616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7407" t="-714754" r="-219753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[1, 0]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8642" t="-714754" r="-18519" b="-1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39437925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[0, 1]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1486003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3" name="Table 22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9829258" y="1389044"/>
              <a:ext cx="2019576" cy="3370284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tableStyleId>{5C22544A-7EE6-4342-B048-85BDC9FD1C3A}</a:tableStyleId>
                  </a:tblPr>
                  <a:tblGrid>
                    <a:gridCol w="504894">
                      <a:extLst>
                        <a:ext uri="{9D8B030D-6E8A-4147-A177-3AD203B41FA5}">
                          <a16:colId xmlns:a16="http://schemas.microsoft.com/office/drawing/2014/main" val="2932049012"/>
                        </a:ext>
                      </a:extLst>
                    </a:gridCol>
                    <a:gridCol w="504894">
                      <a:extLst>
                        <a:ext uri="{9D8B030D-6E8A-4147-A177-3AD203B41FA5}">
                          <a16:colId xmlns:a16="http://schemas.microsoft.com/office/drawing/2014/main" val="1307790138"/>
                        </a:ext>
                      </a:extLst>
                    </a:gridCol>
                    <a:gridCol w="504894">
                      <a:extLst>
                        <a:ext uri="{9D8B030D-6E8A-4147-A177-3AD203B41FA5}">
                          <a16:colId xmlns:a16="http://schemas.microsoft.com/office/drawing/2014/main" val="3052752974"/>
                        </a:ext>
                      </a:extLst>
                    </a:gridCol>
                    <a:gridCol w="504894">
                      <a:extLst>
                        <a:ext uri="{9D8B030D-6E8A-4147-A177-3AD203B41FA5}">
                          <a16:colId xmlns:a16="http://schemas.microsoft.com/office/drawing/2014/main" val="2505688447"/>
                        </a:ext>
                      </a:extLst>
                    </a:gridCol>
                  </a:tblGrid>
                  <a:tr h="3744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A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B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C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A/B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2725096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[1, 0]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09930681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[0, 1]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60527566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[1, 0]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7390255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[0, 1]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19247369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[1, 0]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1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93382012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1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[0, 1]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1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768860616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1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[1, 0]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1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139437925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[0, 1]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1486003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3" name="Table 2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75010054"/>
                  </p:ext>
                </p:extLst>
              </p:nvPr>
            </p:nvGraphicFramePr>
            <p:xfrm>
              <a:off x="9829258" y="1389044"/>
              <a:ext cx="2019576" cy="3370284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tableStyleId>{5C22544A-7EE6-4342-B048-85BDC9FD1C3A}</a:tableStyleId>
                  </a:tblPr>
                  <a:tblGrid>
                    <a:gridCol w="504894">
                      <a:extLst>
                        <a:ext uri="{9D8B030D-6E8A-4147-A177-3AD203B41FA5}">
                          <a16:colId xmlns:a16="http://schemas.microsoft.com/office/drawing/2014/main" val="2932049012"/>
                        </a:ext>
                      </a:extLst>
                    </a:gridCol>
                    <a:gridCol w="504894">
                      <a:extLst>
                        <a:ext uri="{9D8B030D-6E8A-4147-A177-3AD203B41FA5}">
                          <a16:colId xmlns:a16="http://schemas.microsoft.com/office/drawing/2014/main" val="1307790138"/>
                        </a:ext>
                      </a:extLst>
                    </a:gridCol>
                    <a:gridCol w="504894">
                      <a:extLst>
                        <a:ext uri="{9D8B030D-6E8A-4147-A177-3AD203B41FA5}">
                          <a16:colId xmlns:a16="http://schemas.microsoft.com/office/drawing/2014/main" val="3052752974"/>
                        </a:ext>
                      </a:extLst>
                    </a:gridCol>
                    <a:gridCol w="504894">
                      <a:extLst>
                        <a:ext uri="{9D8B030D-6E8A-4147-A177-3AD203B41FA5}">
                          <a16:colId xmlns:a16="http://schemas.microsoft.com/office/drawing/2014/main" val="2505688447"/>
                        </a:ext>
                      </a:extLst>
                    </a:gridCol>
                  </a:tblGrid>
                  <a:tr h="3744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A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B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C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A/B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2725096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[1, 0]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09930681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[0, 1]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60527566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[1, 0]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7390255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[0, 1]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19247369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6024" t="-513115" r="-218072" b="-3278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[1, 0]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06024" t="-513115" r="-18072" b="-32786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3382012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6024" t="-603226" r="-218072" b="-2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[0, 1]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06024" t="-603226" r="-18072" b="-22258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68860616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6024" t="-714754" r="-218072" b="-1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[1, 0]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06024" t="-714754" r="-18072" b="-12623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39437925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[0, 1]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14860034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27" name="Straight Arrow Connector 26"/>
          <p:cNvCxnSpPr>
            <a:stCxn id="4" idx="3"/>
            <a:endCxn id="18" idx="1"/>
          </p:cNvCxnSpPr>
          <p:nvPr/>
        </p:nvCxnSpPr>
        <p:spPr>
          <a:xfrm flipV="1">
            <a:off x="1539700" y="3070229"/>
            <a:ext cx="335142" cy="7942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8" idx="3"/>
            <a:endCxn id="20" idx="1"/>
          </p:cNvCxnSpPr>
          <p:nvPr/>
        </p:nvCxnSpPr>
        <p:spPr>
          <a:xfrm>
            <a:off x="3205198" y="3070229"/>
            <a:ext cx="2129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20" idx="3"/>
            <a:endCxn id="21" idx="1"/>
          </p:cNvCxnSpPr>
          <p:nvPr/>
        </p:nvCxnSpPr>
        <p:spPr>
          <a:xfrm>
            <a:off x="5313930" y="3070229"/>
            <a:ext cx="2058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21" idx="3"/>
            <a:endCxn id="22" idx="1"/>
          </p:cNvCxnSpPr>
          <p:nvPr/>
        </p:nvCxnSpPr>
        <p:spPr>
          <a:xfrm>
            <a:off x="7422662" y="3070229"/>
            <a:ext cx="2129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22" idx="3"/>
            <a:endCxn id="23" idx="1"/>
          </p:cNvCxnSpPr>
          <p:nvPr/>
        </p:nvCxnSpPr>
        <p:spPr>
          <a:xfrm>
            <a:off x="9616334" y="3070229"/>
            <a:ext cx="212924" cy="39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4" idx="3"/>
            <a:endCxn id="19" idx="1"/>
          </p:cNvCxnSpPr>
          <p:nvPr/>
        </p:nvCxnSpPr>
        <p:spPr>
          <a:xfrm>
            <a:off x="1539700" y="3864446"/>
            <a:ext cx="335142" cy="18917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Rectangle 55"/>
          <p:cNvSpPr/>
          <p:nvPr/>
        </p:nvSpPr>
        <p:spPr>
          <a:xfrm>
            <a:off x="1010221" y="953805"/>
            <a:ext cx="139410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/>
            <a:r>
              <a:rPr lang="en-US" sz="1400" dirty="0"/>
              <a:t>Create a Test Set</a:t>
            </a:r>
          </a:p>
        </p:txBody>
      </p:sp>
      <p:sp>
        <p:nvSpPr>
          <p:cNvPr id="61" name="Rectangle 60"/>
          <p:cNvSpPr/>
          <p:nvPr/>
        </p:nvSpPr>
        <p:spPr>
          <a:xfrm>
            <a:off x="2686844" y="952190"/>
            <a:ext cx="12496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/>
            <a:r>
              <a:rPr lang="en-US" sz="1400" dirty="0"/>
              <a:t>Add Attributes</a:t>
            </a:r>
          </a:p>
        </p:txBody>
      </p:sp>
      <p:sp>
        <p:nvSpPr>
          <p:cNvPr id="64" name="Rectangle 63"/>
          <p:cNvSpPr/>
          <p:nvPr/>
        </p:nvSpPr>
        <p:spPr>
          <a:xfrm>
            <a:off x="4819114" y="955427"/>
            <a:ext cx="119552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/>
            <a:r>
              <a:rPr lang="en-US" sz="1400" dirty="0"/>
              <a:t>Data Cleaning</a:t>
            </a:r>
          </a:p>
        </p:txBody>
      </p:sp>
      <p:sp>
        <p:nvSpPr>
          <p:cNvPr id="65" name="Rectangle 64"/>
          <p:cNvSpPr/>
          <p:nvPr/>
        </p:nvSpPr>
        <p:spPr>
          <a:xfrm>
            <a:off x="6777895" y="934683"/>
            <a:ext cx="150246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/>
            <a:r>
              <a:rPr lang="en-US" sz="1400" dirty="0"/>
              <a:t>One Hot Encoding</a:t>
            </a:r>
          </a:p>
        </p:txBody>
      </p:sp>
      <p:sp>
        <p:nvSpPr>
          <p:cNvPr id="66" name="Rectangle 65"/>
          <p:cNvSpPr/>
          <p:nvPr/>
        </p:nvSpPr>
        <p:spPr>
          <a:xfrm>
            <a:off x="9449983" y="952190"/>
            <a:ext cx="68974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/>
            <a:r>
              <a:rPr lang="en-US" sz="1400" dirty="0"/>
              <a:t>Scaling</a:t>
            </a:r>
          </a:p>
        </p:txBody>
      </p:sp>
    </p:spTree>
    <p:extLst>
      <p:ext uri="{BB962C8B-B14F-4D97-AF65-F5344CB8AC3E}">
        <p14:creationId xmlns:p14="http://schemas.microsoft.com/office/powerpoint/2010/main" val="2705131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Data Preprocessing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209344" y="1804828"/>
          <a:ext cx="1330356" cy="4119236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443452">
                  <a:extLst>
                    <a:ext uri="{9D8B030D-6E8A-4147-A177-3AD203B41FA5}">
                      <a16:colId xmlns:a16="http://schemas.microsoft.com/office/drawing/2014/main" val="2932049012"/>
                    </a:ext>
                  </a:extLst>
                </a:gridCol>
                <a:gridCol w="443452">
                  <a:extLst>
                    <a:ext uri="{9D8B030D-6E8A-4147-A177-3AD203B41FA5}">
                      <a16:colId xmlns:a16="http://schemas.microsoft.com/office/drawing/2014/main" val="1307790138"/>
                    </a:ext>
                  </a:extLst>
                </a:gridCol>
                <a:gridCol w="443452">
                  <a:extLst>
                    <a:ext uri="{9D8B030D-6E8A-4147-A177-3AD203B41FA5}">
                      <a16:colId xmlns:a16="http://schemas.microsoft.com/office/drawing/2014/main" val="3052752974"/>
                    </a:ext>
                  </a:extLst>
                </a:gridCol>
              </a:tblGrid>
              <a:tr h="37447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7250967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9930681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527566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90255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9247369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3820127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8860616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9437925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4860034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4220528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839300"/>
                  </a:ext>
                </a:extLst>
              </a:tr>
            </a:tbl>
          </a:graphicData>
        </a:graphic>
      </p:graphicFrame>
      <p:graphicFrame>
        <p:nvGraphicFramePr>
          <p:cNvPr id="18" name="Table 17"/>
          <p:cNvGraphicFramePr>
            <a:graphicFrameLocks noGrp="1"/>
          </p:cNvGraphicFramePr>
          <p:nvPr>
            <p:extLst/>
          </p:nvPr>
        </p:nvGraphicFramePr>
        <p:xfrm>
          <a:off x="1874842" y="1385087"/>
          <a:ext cx="1330356" cy="3370284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443452">
                  <a:extLst>
                    <a:ext uri="{9D8B030D-6E8A-4147-A177-3AD203B41FA5}">
                      <a16:colId xmlns:a16="http://schemas.microsoft.com/office/drawing/2014/main" val="2932049012"/>
                    </a:ext>
                  </a:extLst>
                </a:gridCol>
                <a:gridCol w="443452">
                  <a:extLst>
                    <a:ext uri="{9D8B030D-6E8A-4147-A177-3AD203B41FA5}">
                      <a16:colId xmlns:a16="http://schemas.microsoft.com/office/drawing/2014/main" val="1307790138"/>
                    </a:ext>
                  </a:extLst>
                </a:gridCol>
                <a:gridCol w="443452">
                  <a:extLst>
                    <a:ext uri="{9D8B030D-6E8A-4147-A177-3AD203B41FA5}">
                      <a16:colId xmlns:a16="http://schemas.microsoft.com/office/drawing/2014/main" val="3052752974"/>
                    </a:ext>
                  </a:extLst>
                </a:gridCol>
              </a:tblGrid>
              <a:tr h="37447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7250967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9930681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527566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90255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9247369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3820127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8860616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9437925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4860034"/>
                  </a:ext>
                </a:extLst>
              </a:tr>
            </a:tbl>
          </a:graphicData>
        </a:graphic>
      </p:graphicFrame>
      <p:graphicFrame>
        <p:nvGraphicFramePr>
          <p:cNvPr id="19" name="Table 18"/>
          <p:cNvGraphicFramePr>
            <a:graphicFrameLocks noGrp="1"/>
          </p:cNvGraphicFramePr>
          <p:nvPr>
            <p:extLst/>
          </p:nvPr>
        </p:nvGraphicFramePr>
        <p:xfrm>
          <a:off x="1874842" y="5194526"/>
          <a:ext cx="1330356" cy="1123428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{21E4AEA4-8DFA-4A89-87EB-49C32662AFE0}</a:tableStyleId>
              </a:tblPr>
              <a:tblGrid>
                <a:gridCol w="443452">
                  <a:extLst>
                    <a:ext uri="{9D8B030D-6E8A-4147-A177-3AD203B41FA5}">
                      <a16:colId xmlns:a16="http://schemas.microsoft.com/office/drawing/2014/main" val="2932049012"/>
                    </a:ext>
                  </a:extLst>
                </a:gridCol>
                <a:gridCol w="443452">
                  <a:extLst>
                    <a:ext uri="{9D8B030D-6E8A-4147-A177-3AD203B41FA5}">
                      <a16:colId xmlns:a16="http://schemas.microsoft.com/office/drawing/2014/main" val="1307790138"/>
                    </a:ext>
                  </a:extLst>
                </a:gridCol>
                <a:gridCol w="443452">
                  <a:extLst>
                    <a:ext uri="{9D8B030D-6E8A-4147-A177-3AD203B41FA5}">
                      <a16:colId xmlns:a16="http://schemas.microsoft.com/office/drawing/2014/main" val="3052752974"/>
                    </a:ext>
                  </a:extLst>
                </a:gridCol>
              </a:tblGrid>
              <a:tr h="37447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7250967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4220528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839300"/>
                  </a:ext>
                </a:extLst>
              </a:tr>
            </a:tbl>
          </a:graphicData>
        </a:graphic>
      </p:graphicFrame>
      <p:graphicFrame>
        <p:nvGraphicFramePr>
          <p:cNvPr id="20" name="Table 19"/>
          <p:cNvGraphicFramePr>
            <a:graphicFrameLocks noGrp="1"/>
          </p:cNvGraphicFramePr>
          <p:nvPr>
            <p:extLst/>
          </p:nvPr>
        </p:nvGraphicFramePr>
        <p:xfrm>
          <a:off x="3418122" y="1385087"/>
          <a:ext cx="1895808" cy="3370284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473952">
                  <a:extLst>
                    <a:ext uri="{9D8B030D-6E8A-4147-A177-3AD203B41FA5}">
                      <a16:colId xmlns:a16="http://schemas.microsoft.com/office/drawing/2014/main" val="2932049012"/>
                    </a:ext>
                  </a:extLst>
                </a:gridCol>
                <a:gridCol w="473952">
                  <a:extLst>
                    <a:ext uri="{9D8B030D-6E8A-4147-A177-3AD203B41FA5}">
                      <a16:colId xmlns:a16="http://schemas.microsoft.com/office/drawing/2014/main" val="1307790138"/>
                    </a:ext>
                  </a:extLst>
                </a:gridCol>
                <a:gridCol w="473952">
                  <a:extLst>
                    <a:ext uri="{9D8B030D-6E8A-4147-A177-3AD203B41FA5}">
                      <a16:colId xmlns:a16="http://schemas.microsoft.com/office/drawing/2014/main" val="3052752974"/>
                    </a:ext>
                  </a:extLst>
                </a:gridCol>
                <a:gridCol w="473952">
                  <a:extLst>
                    <a:ext uri="{9D8B030D-6E8A-4147-A177-3AD203B41FA5}">
                      <a16:colId xmlns:a16="http://schemas.microsoft.com/office/drawing/2014/main" val="2505688447"/>
                    </a:ext>
                  </a:extLst>
                </a:gridCol>
              </a:tblGrid>
              <a:tr h="37447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A/B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7250967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9930681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527566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90255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9247369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3820127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8860616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9437925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486003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1" name="Table 20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5519814" y="1385087"/>
              <a:ext cx="1902848" cy="3370284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tableStyleId>{5C22544A-7EE6-4342-B048-85BDC9FD1C3A}</a:tableStyleId>
                  </a:tblPr>
                  <a:tblGrid>
                    <a:gridCol w="475712">
                      <a:extLst>
                        <a:ext uri="{9D8B030D-6E8A-4147-A177-3AD203B41FA5}">
                          <a16:colId xmlns:a16="http://schemas.microsoft.com/office/drawing/2014/main" val="2932049012"/>
                        </a:ext>
                      </a:extLst>
                    </a:gridCol>
                    <a:gridCol w="475712">
                      <a:extLst>
                        <a:ext uri="{9D8B030D-6E8A-4147-A177-3AD203B41FA5}">
                          <a16:colId xmlns:a16="http://schemas.microsoft.com/office/drawing/2014/main" val="1307790138"/>
                        </a:ext>
                      </a:extLst>
                    </a:gridCol>
                    <a:gridCol w="475712">
                      <a:extLst>
                        <a:ext uri="{9D8B030D-6E8A-4147-A177-3AD203B41FA5}">
                          <a16:colId xmlns:a16="http://schemas.microsoft.com/office/drawing/2014/main" val="3052752974"/>
                        </a:ext>
                      </a:extLst>
                    </a:gridCol>
                    <a:gridCol w="475712">
                      <a:extLst>
                        <a:ext uri="{9D8B030D-6E8A-4147-A177-3AD203B41FA5}">
                          <a16:colId xmlns:a16="http://schemas.microsoft.com/office/drawing/2014/main" val="2505688447"/>
                        </a:ext>
                      </a:extLst>
                    </a:gridCol>
                  </a:tblGrid>
                  <a:tr h="3744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A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B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C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A/B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2725096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low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09930681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high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60527566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low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7390255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high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19247369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sz="11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100" b="0" i="0" smtClean="0">
                                        <a:latin typeface="Cambria Math" panose="02040503050406030204" pitchFamily="18" charset="0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low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kumimoji="0" lang="en-US" sz="11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A</m:t>
                                    </m:r>
                                    <m: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/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93382012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sz="11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100" b="0" i="0" smtClean="0">
                                        <a:latin typeface="Cambria Math" panose="02040503050406030204" pitchFamily="18" charset="0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high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kumimoji="0" lang="en-US" sz="11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A</m:t>
                                    </m:r>
                                    <m: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/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768860616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sz="11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100" b="0" i="0" smtClean="0">
                                        <a:latin typeface="Cambria Math" panose="02040503050406030204" pitchFamily="18" charset="0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low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kumimoji="0" lang="en-US" sz="11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A</m:t>
                                    </m:r>
                                    <m: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/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139437925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high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1486003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1" name="Table 2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10050399"/>
                  </p:ext>
                </p:extLst>
              </p:nvPr>
            </p:nvGraphicFramePr>
            <p:xfrm>
              <a:off x="5519814" y="1385087"/>
              <a:ext cx="1902848" cy="3370284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tableStyleId>{5C22544A-7EE6-4342-B048-85BDC9FD1C3A}</a:tableStyleId>
                  </a:tblPr>
                  <a:tblGrid>
                    <a:gridCol w="475712">
                      <a:extLst>
                        <a:ext uri="{9D8B030D-6E8A-4147-A177-3AD203B41FA5}">
                          <a16:colId xmlns:a16="http://schemas.microsoft.com/office/drawing/2014/main" val="2932049012"/>
                        </a:ext>
                      </a:extLst>
                    </a:gridCol>
                    <a:gridCol w="475712">
                      <a:extLst>
                        <a:ext uri="{9D8B030D-6E8A-4147-A177-3AD203B41FA5}">
                          <a16:colId xmlns:a16="http://schemas.microsoft.com/office/drawing/2014/main" val="1307790138"/>
                        </a:ext>
                      </a:extLst>
                    </a:gridCol>
                    <a:gridCol w="475712">
                      <a:extLst>
                        <a:ext uri="{9D8B030D-6E8A-4147-A177-3AD203B41FA5}">
                          <a16:colId xmlns:a16="http://schemas.microsoft.com/office/drawing/2014/main" val="3052752974"/>
                        </a:ext>
                      </a:extLst>
                    </a:gridCol>
                    <a:gridCol w="475712">
                      <a:extLst>
                        <a:ext uri="{9D8B030D-6E8A-4147-A177-3AD203B41FA5}">
                          <a16:colId xmlns:a16="http://schemas.microsoft.com/office/drawing/2014/main" val="2505688447"/>
                        </a:ext>
                      </a:extLst>
                    </a:gridCol>
                  </a:tblGrid>
                  <a:tr h="3744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A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B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C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A/B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2725096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low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09930681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high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60527566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low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7390255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high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19247369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5063" t="-513115" r="-216456" b="-3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low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07692" t="-513115" r="-19231" b="-32623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3382012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5063" t="-603226" r="-216456" b="-2209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high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07692" t="-603226" r="-19231" b="-22096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68860616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5063" t="-714754" r="-216456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low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07692" t="-714754" r="-19231" b="-1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39437925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high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1486003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2" name="Table 21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7635586" y="1385087"/>
              <a:ext cx="1980748" cy="3370284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tableStyleId>{5C22544A-7EE6-4342-B048-85BDC9FD1C3A}</a:tableStyleId>
                  </a:tblPr>
                  <a:tblGrid>
                    <a:gridCol w="495187">
                      <a:extLst>
                        <a:ext uri="{9D8B030D-6E8A-4147-A177-3AD203B41FA5}">
                          <a16:colId xmlns:a16="http://schemas.microsoft.com/office/drawing/2014/main" val="2932049012"/>
                        </a:ext>
                      </a:extLst>
                    </a:gridCol>
                    <a:gridCol w="495187">
                      <a:extLst>
                        <a:ext uri="{9D8B030D-6E8A-4147-A177-3AD203B41FA5}">
                          <a16:colId xmlns:a16="http://schemas.microsoft.com/office/drawing/2014/main" val="1307790138"/>
                        </a:ext>
                      </a:extLst>
                    </a:gridCol>
                    <a:gridCol w="495187">
                      <a:extLst>
                        <a:ext uri="{9D8B030D-6E8A-4147-A177-3AD203B41FA5}">
                          <a16:colId xmlns:a16="http://schemas.microsoft.com/office/drawing/2014/main" val="3052752974"/>
                        </a:ext>
                      </a:extLst>
                    </a:gridCol>
                    <a:gridCol w="495187">
                      <a:extLst>
                        <a:ext uri="{9D8B030D-6E8A-4147-A177-3AD203B41FA5}">
                          <a16:colId xmlns:a16="http://schemas.microsoft.com/office/drawing/2014/main" val="2505688447"/>
                        </a:ext>
                      </a:extLst>
                    </a:gridCol>
                  </a:tblGrid>
                  <a:tr h="3744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A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B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C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A/B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2725096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[1, 0]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09930681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[0, 1]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60527566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[1, 0]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7390255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[0, 1]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19247369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sz="11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100" b="0" i="0" smtClean="0">
                                        <a:latin typeface="Cambria Math" panose="02040503050406030204" pitchFamily="18" charset="0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[1, 0]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kumimoji="0" lang="en-US" sz="11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A</m:t>
                                    </m:r>
                                    <m: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/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93382012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sz="11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100" b="0" i="0" smtClean="0">
                                        <a:latin typeface="Cambria Math" panose="02040503050406030204" pitchFamily="18" charset="0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[0, 1]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kumimoji="0" lang="en-US" sz="11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A</m:t>
                                    </m:r>
                                    <m: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/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768860616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sz="11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100" b="0" i="0" smtClean="0">
                                        <a:latin typeface="Cambria Math" panose="02040503050406030204" pitchFamily="18" charset="0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[1, 0]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kumimoji="0" lang="en-US" sz="11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A</m:t>
                                    </m:r>
                                    <m: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/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139437925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[0, 1]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1486003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2" name="Table 2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63308731"/>
                  </p:ext>
                </p:extLst>
              </p:nvPr>
            </p:nvGraphicFramePr>
            <p:xfrm>
              <a:off x="7635586" y="1385087"/>
              <a:ext cx="1980748" cy="3370284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tableStyleId>{5C22544A-7EE6-4342-B048-85BDC9FD1C3A}</a:tableStyleId>
                  </a:tblPr>
                  <a:tblGrid>
                    <a:gridCol w="495187">
                      <a:extLst>
                        <a:ext uri="{9D8B030D-6E8A-4147-A177-3AD203B41FA5}">
                          <a16:colId xmlns:a16="http://schemas.microsoft.com/office/drawing/2014/main" val="2932049012"/>
                        </a:ext>
                      </a:extLst>
                    </a:gridCol>
                    <a:gridCol w="495187">
                      <a:extLst>
                        <a:ext uri="{9D8B030D-6E8A-4147-A177-3AD203B41FA5}">
                          <a16:colId xmlns:a16="http://schemas.microsoft.com/office/drawing/2014/main" val="1307790138"/>
                        </a:ext>
                      </a:extLst>
                    </a:gridCol>
                    <a:gridCol w="495187">
                      <a:extLst>
                        <a:ext uri="{9D8B030D-6E8A-4147-A177-3AD203B41FA5}">
                          <a16:colId xmlns:a16="http://schemas.microsoft.com/office/drawing/2014/main" val="3052752974"/>
                        </a:ext>
                      </a:extLst>
                    </a:gridCol>
                    <a:gridCol w="495187">
                      <a:extLst>
                        <a:ext uri="{9D8B030D-6E8A-4147-A177-3AD203B41FA5}">
                          <a16:colId xmlns:a16="http://schemas.microsoft.com/office/drawing/2014/main" val="2505688447"/>
                        </a:ext>
                      </a:extLst>
                    </a:gridCol>
                  </a:tblGrid>
                  <a:tr h="3744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A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B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C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A/B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2725096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[1, 0]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09930681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[0, 1]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60527566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[1, 0]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7390255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[0, 1]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19247369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7407" t="-513115" r="-219753" b="-3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[1, 0]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8642" t="-513115" r="-18519" b="-32623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3382012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7407" t="-603226" r="-219753" b="-2209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[0, 1]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8642" t="-603226" r="-18519" b="-22096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68860616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7407" t="-714754" r="-219753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[1, 0]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8642" t="-714754" r="-18519" b="-1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39437925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[0, 1]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1486003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3" name="Table 22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9829258" y="1389044"/>
              <a:ext cx="2019576" cy="3370284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tableStyleId>{5C22544A-7EE6-4342-B048-85BDC9FD1C3A}</a:tableStyleId>
                  </a:tblPr>
                  <a:tblGrid>
                    <a:gridCol w="504894">
                      <a:extLst>
                        <a:ext uri="{9D8B030D-6E8A-4147-A177-3AD203B41FA5}">
                          <a16:colId xmlns:a16="http://schemas.microsoft.com/office/drawing/2014/main" val="2932049012"/>
                        </a:ext>
                      </a:extLst>
                    </a:gridCol>
                    <a:gridCol w="504894">
                      <a:extLst>
                        <a:ext uri="{9D8B030D-6E8A-4147-A177-3AD203B41FA5}">
                          <a16:colId xmlns:a16="http://schemas.microsoft.com/office/drawing/2014/main" val="1307790138"/>
                        </a:ext>
                      </a:extLst>
                    </a:gridCol>
                    <a:gridCol w="504894">
                      <a:extLst>
                        <a:ext uri="{9D8B030D-6E8A-4147-A177-3AD203B41FA5}">
                          <a16:colId xmlns:a16="http://schemas.microsoft.com/office/drawing/2014/main" val="3052752974"/>
                        </a:ext>
                      </a:extLst>
                    </a:gridCol>
                    <a:gridCol w="504894">
                      <a:extLst>
                        <a:ext uri="{9D8B030D-6E8A-4147-A177-3AD203B41FA5}">
                          <a16:colId xmlns:a16="http://schemas.microsoft.com/office/drawing/2014/main" val="2505688447"/>
                        </a:ext>
                      </a:extLst>
                    </a:gridCol>
                  </a:tblGrid>
                  <a:tr h="3744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A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B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C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A/B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2725096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[1, 0]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09930681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[0, 1]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60527566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[1, 0]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7390255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[0, 1]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19247369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[1, 0]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1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93382012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1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[0, 1]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1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768860616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1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[1, 0]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1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139437925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[0, 1]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1486003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3" name="Table 2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75010054"/>
                  </p:ext>
                </p:extLst>
              </p:nvPr>
            </p:nvGraphicFramePr>
            <p:xfrm>
              <a:off x="9829258" y="1389044"/>
              <a:ext cx="2019576" cy="3370284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tableStyleId>{5C22544A-7EE6-4342-B048-85BDC9FD1C3A}</a:tableStyleId>
                  </a:tblPr>
                  <a:tblGrid>
                    <a:gridCol w="504894">
                      <a:extLst>
                        <a:ext uri="{9D8B030D-6E8A-4147-A177-3AD203B41FA5}">
                          <a16:colId xmlns:a16="http://schemas.microsoft.com/office/drawing/2014/main" val="2932049012"/>
                        </a:ext>
                      </a:extLst>
                    </a:gridCol>
                    <a:gridCol w="504894">
                      <a:extLst>
                        <a:ext uri="{9D8B030D-6E8A-4147-A177-3AD203B41FA5}">
                          <a16:colId xmlns:a16="http://schemas.microsoft.com/office/drawing/2014/main" val="1307790138"/>
                        </a:ext>
                      </a:extLst>
                    </a:gridCol>
                    <a:gridCol w="504894">
                      <a:extLst>
                        <a:ext uri="{9D8B030D-6E8A-4147-A177-3AD203B41FA5}">
                          <a16:colId xmlns:a16="http://schemas.microsoft.com/office/drawing/2014/main" val="3052752974"/>
                        </a:ext>
                      </a:extLst>
                    </a:gridCol>
                    <a:gridCol w="504894">
                      <a:extLst>
                        <a:ext uri="{9D8B030D-6E8A-4147-A177-3AD203B41FA5}">
                          <a16:colId xmlns:a16="http://schemas.microsoft.com/office/drawing/2014/main" val="2505688447"/>
                        </a:ext>
                      </a:extLst>
                    </a:gridCol>
                  </a:tblGrid>
                  <a:tr h="3744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A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B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C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A/B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2725096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[1, 0]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09930681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[0, 1]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60527566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[1, 0]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7390255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[0, 1]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19247369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6024" t="-513115" r="-218072" b="-3278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[1, 0]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06024" t="-513115" r="-18072" b="-32786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3382012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6024" t="-603226" r="-218072" b="-2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[0, 1]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06024" t="-603226" r="-18072" b="-22258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68860616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6024" t="-714754" r="-218072" b="-1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[1, 0]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06024" t="-714754" r="-18072" b="-12623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39437925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[0, 1]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14860034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27" name="Straight Arrow Connector 26"/>
          <p:cNvCxnSpPr>
            <a:stCxn id="4" idx="3"/>
            <a:endCxn id="18" idx="1"/>
          </p:cNvCxnSpPr>
          <p:nvPr/>
        </p:nvCxnSpPr>
        <p:spPr>
          <a:xfrm flipV="1">
            <a:off x="1539700" y="3070229"/>
            <a:ext cx="335142" cy="7942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8" idx="3"/>
            <a:endCxn id="20" idx="1"/>
          </p:cNvCxnSpPr>
          <p:nvPr/>
        </p:nvCxnSpPr>
        <p:spPr>
          <a:xfrm>
            <a:off x="3205198" y="3070229"/>
            <a:ext cx="2129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20" idx="3"/>
            <a:endCxn id="21" idx="1"/>
          </p:cNvCxnSpPr>
          <p:nvPr/>
        </p:nvCxnSpPr>
        <p:spPr>
          <a:xfrm>
            <a:off x="5313930" y="3070229"/>
            <a:ext cx="2058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21" idx="3"/>
            <a:endCxn id="22" idx="1"/>
          </p:cNvCxnSpPr>
          <p:nvPr/>
        </p:nvCxnSpPr>
        <p:spPr>
          <a:xfrm>
            <a:off x="7422662" y="3070229"/>
            <a:ext cx="2129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22" idx="3"/>
            <a:endCxn id="23" idx="1"/>
          </p:cNvCxnSpPr>
          <p:nvPr/>
        </p:nvCxnSpPr>
        <p:spPr>
          <a:xfrm>
            <a:off x="9616334" y="3070229"/>
            <a:ext cx="212924" cy="39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43" name="Table 42"/>
          <p:cNvGraphicFramePr>
            <a:graphicFrameLocks noGrp="1"/>
          </p:cNvGraphicFramePr>
          <p:nvPr>
            <p:extLst/>
          </p:nvPr>
        </p:nvGraphicFramePr>
        <p:xfrm>
          <a:off x="3418122" y="5194526"/>
          <a:ext cx="1895808" cy="1123428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{21E4AEA4-8DFA-4A89-87EB-49C32662AFE0}</a:tableStyleId>
              </a:tblPr>
              <a:tblGrid>
                <a:gridCol w="473952">
                  <a:extLst>
                    <a:ext uri="{9D8B030D-6E8A-4147-A177-3AD203B41FA5}">
                      <a16:colId xmlns:a16="http://schemas.microsoft.com/office/drawing/2014/main" val="2932049012"/>
                    </a:ext>
                  </a:extLst>
                </a:gridCol>
                <a:gridCol w="473952">
                  <a:extLst>
                    <a:ext uri="{9D8B030D-6E8A-4147-A177-3AD203B41FA5}">
                      <a16:colId xmlns:a16="http://schemas.microsoft.com/office/drawing/2014/main" val="1307790138"/>
                    </a:ext>
                  </a:extLst>
                </a:gridCol>
                <a:gridCol w="473952">
                  <a:extLst>
                    <a:ext uri="{9D8B030D-6E8A-4147-A177-3AD203B41FA5}">
                      <a16:colId xmlns:a16="http://schemas.microsoft.com/office/drawing/2014/main" val="3052752974"/>
                    </a:ext>
                  </a:extLst>
                </a:gridCol>
                <a:gridCol w="473952">
                  <a:extLst>
                    <a:ext uri="{9D8B030D-6E8A-4147-A177-3AD203B41FA5}">
                      <a16:colId xmlns:a16="http://schemas.microsoft.com/office/drawing/2014/main" val="3665433415"/>
                    </a:ext>
                  </a:extLst>
                </a:gridCol>
              </a:tblGrid>
              <a:tr h="37447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A/B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7250967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4220528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83930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4" name="Table 43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5519814" y="5194526"/>
              <a:ext cx="1895808" cy="1123428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tableStyleId>{21E4AEA4-8DFA-4A89-87EB-49C32662AFE0}</a:tableStyleId>
                  </a:tblPr>
                  <a:tblGrid>
                    <a:gridCol w="473952">
                      <a:extLst>
                        <a:ext uri="{9D8B030D-6E8A-4147-A177-3AD203B41FA5}">
                          <a16:colId xmlns:a16="http://schemas.microsoft.com/office/drawing/2014/main" val="2932049012"/>
                        </a:ext>
                      </a:extLst>
                    </a:gridCol>
                    <a:gridCol w="473952">
                      <a:extLst>
                        <a:ext uri="{9D8B030D-6E8A-4147-A177-3AD203B41FA5}">
                          <a16:colId xmlns:a16="http://schemas.microsoft.com/office/drawing/2014/main" val="1307790138"/>
                        </a:ext>
                      </a:extLst>
                    </a:gridCol>
                    <a:gridCol w="473952">
                      <a:extLst>
                        <a:ext uri="{9D8B030D-6E8A-4147-A177-3AD203B41FA5}">
                          <a16:colId xmlns:a16="http://schemas.microsoft.com/office/drawing/2014/main" val="3052752974"/>
                        </a:ext>
                      </a:extLst>
                    </a:gridCol>
                    <a:gridCol w="473952">
                      <a:extLst>
                        <a:ext uri="{9D8B030D-6E8A-4147-A177-3AD203B41FA5}">
                          <a16:colId xmlns:a16="http://schemas.microsoft.com/office/drawing/2014/main" val="3665433415"/>
                        </a:ext>
                      </a:extLst>
                    </a:gridCol>
                  </a:tblGrid>
                  <a:tr h="3744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A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B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C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A/B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2725096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low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4220528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sz="11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100" b="0" i="0" smtClean="0">
                                        <a:latin typeface="Cambria Math" panose="02040503050406030204" pitchFamily="18" charset="0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high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kumimoji="0" lang="en-US" sz="11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A</m:t>
                                    </m:r>
                                    <m: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/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58393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4" name="Table 4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75967869"/>
                  </p:ext>
                </p:extLst>
              </p:nvPr>
            </p:nvGraphicFramePr>
            <p:xfrm>
              <a:off x="5519814" y="5194526"/>
              <a:ext cx="1895808" cy="1123428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tableStyleId>{21E4AEA4-8DFA-4A89-87EB-49C32662AFE0}</a:tableStyleId>
                  </a:tblPr>
                  <a:tblGrid>
                    <a:gridCol w="473952">
                      <a:extLst>
                        <a:ext uri="{9D8B030D-6E8A-4147-A177-3AD203B41FA5}">
                          <a16:colId xmlns:a16="http://schemas.microsoft.com/office/drawing/2014/main" val="2932049012"/>
                        </a:ext>
                      </a:extLst>
                    </a:gridCol>
                    <a:gridCol w="473952">
                      <a:extLst>
                        <a:ext uri="{9D8B030D-6E8A-4147-A177-3AD203B41FA5}">
                          <a16:colId xmlns:a16="http://schemas.microsoft.com/office/drawing/2014/main" val="1307790138"/>
                        </a:ext>
                      </a:extLst>
                    </a:gridCol>
                    <a:gridCol w="473952">
                      <a:extLst>
                        <a:ext uri="{9D8B030D-6E8A-4147-A177-3AD203B41FA5}">
                          <a16:colId xmlns:a16="http://schemas.microsoft.com/office/drawing/2014/main" val="3052752974"/>
                        </a:ext>
                      </a:extLst>
                    </a:gridCol>
                    <a:gridCol w="473952">
                      <a:extLst>
                        <a:ext uri="{9D8B030D-6E8A-4147-A177-3AD203B41FA5}">
                          <a16:colId xmlns:a16="http://schemas.microsoft.com/office/drawing/2014/main" val="3665433415"/>
                        </a:ext>
                      </a:extLst>
                    </a:gridCol>
                  </a:tblGrid>
                  <a:tr h="3744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A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B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C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A/B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2725096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100" dirty="0" smtClean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low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4220528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06410" t="-206452" r="-219231" b="-241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high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306410" t="-206452" r="-19231" b="-2419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583930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5" name="Table 44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7635586" y="5194526"/>
              <a:ext cx="1980748" cy="1123428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tableStyleId>{21E4AEA4-8DFA-4A89-87EB-49C32662AFE0}</a:tableStyleId>
                  </a:tblPr>
                  <a:tblGrid>
                    <a:gridCol w="495187">
                      <a:extLst>
                        <a:ext uri="{9D8B030D-6E8A-4147-A177-3AD203B41FA5}">
                          <a16:colId xmlns:a16="http://schemas.microsoft.com/office/drawing/2014/main" val="2932049012"/>
                        </a:ext>
                      </a:extLst>
                    </a:gridCol>
                    <a:gridCol w="499421">
                      <a:extLst>
                        <a:ext uri="{9D8B030D-6E8A-4147-A177-3AD203B41FA5}">
                          <a16:colId xmlns:a16="http://schemas.microsoft.com/office/drawing/2014/main" val="1307790138"/>
                        </a:ext>
                      </a:extLst>
                    </a:gridCol>
                    <a:gridCol w="490953">
                      <a:extLst>
                        <a:ext uri="{9D8B030D-6E8A-4147-A177-3AD203B41FA5}">
                          <a16:colId xmlns:a16="http://schemas.microsoft.com/office/drawing/2014/main" val="3052752974"/>
                        </a:ext>
                      </a:extLst>
                    </a:gridCol>
                    <a:gridCol w="495187">
                      <a:extLst>
                        <a:ext uri="{9D8B030D-6E8A-4147-A177-3AD203B41FA5}">
                          <a16:colId xmlns:a16="http://schemas.microsoft.com/office/drawing/2014/main" val="3665433415"/>
                        </a:ext>
                      </a:extLst>
                    </a:gridCol>
                  </a:tblGrid>
                  <a:tr h="3744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A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B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C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A/B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2725096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[1, 0]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4220528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sz="11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100" b="0" i="0" smtClean="0">
                                        <a:latin typeface="Cambria Math" panose="02040503050406030204" pitchFamily="18" charset="0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[0, 1]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kumimoji="0" lang="en-US" sz="11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A</m:t>
                                    </m:r>
                                    <m: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/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58393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5" name="Table 4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1845302"/>
                  </p:ext>
                </p:extLst>
              </p:nvPr>
            </p:nvGraphicFramePr>
            <p:xfrm>
              <a:off x="7635586" y="5194526"/>
              <a:ext cx="1980748" cy="1123428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tableStyleId>{21E4AEA4-8DFA-4A89-87EB-49C32662AFE0}</a:tableStyleId>
                  </a:tblPr>
                  <a:tblGrid>
                    <a:gridCol w="495187">
                      <a:extLst>
                        <a:ext uri="{9D8B030D-6E8A-4147-A177-3AD203B41FA5}">
                          <a16:colId xmlns:a16="http://schemas.microsoft.com/office/drawing/2014/main" val="2932049012"/>
                        </a:ext>
                      </a:extLst>
                    </a:gridCol>
                    <a:gridCol w="499421">
                      <a:extLst>
                        <a:ext uri="{9D8B030D-6E8A-4147-A177-3AD203B41FA5}">
                          <a16:colId xmlns:a16="http://schemas.microsoft.com/office/drawing/2014/main" val="1307790138"/>
                        </a:ext>
                      </a:extLst>
                    </a:gridCol>
                    <a:gridCol w="490953">
                      <a:extLst>
                        <a:ext uri="{9D8B030D-6E8A-4147-A177-3AD203B41FA5}">
                          <a16:colId xmlns:a16="http://schemas.microsoft.com/office/drawing/2014/main" val="3052752974"/>
                        </a:ext>
                      </a:extLst>
                    </a:gridCol>
                    <a:gridCol w="495187">
                      <a:extLst>
                        <a:ext uri="{9D8B030D-6E8A-4147-A177-3AD203B41FA5}">
                          <a16:colId xmlns:a16="http://schemas.microsoft.com/office/drawing/2014/main" val="3665433415"/>
                        </a:ext>
                      </a:extLst>
                    </a:gridCol>
                  </a:tblGrid>
                  <a:tr h="3744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A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B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C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A/B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2725096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100" dirty="0" smtClean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[1, 0]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4220528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106098" t="-206452" r="-215854" b="-241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[0, 1]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308642" t="-206452" r="-18519" b="-2419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583930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6" name="Table 45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9829258" y="5194526"/>
              <a:ext cx="1980748" cy="1123428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tableStyleId>{21E4AEA4-8DFA-4A89-87EB-49C32662AFE0}</a:tableStyleId>
                  </a:tblPr>
                  <a:tblGrid>
                    <a:gridCol w="495187">
                      <a:extLst>
                        <a:ext uri="{9D8B030D-6E8A-4147-A177-3AD203B41FA5}">
                          <a16:colId xmlns:a16="http://schemas.microsoft.com/office/drawing/2014/main" val="2932049012"/>
                        </a:ext>
                      </a:extLst>
                    </a:gridCol>
                    <a:gridCol w="499421">
                      <a:extLst>
                        <a:ext uri="{9D8B030D-6E8A-4147-A177-3AD203B41FA5}">
                          <a16:colId xmlns:a16="http://schemas.microsoft.com/office/drawing/2014/main" val="1307790138"/>
                        </a:ext>
                      </a:extLst>
                    </a:gridCol>
                    <a:gridCol w="490953">
                      <a:extLst>
                        <a:ext uri="{9D8B030D-6E8A-4147-A177-3AD203B41FA5}">
                          <a16:colId xmlns:a16="http://schemas.microsoft.com/office/drawing/2014/main" val="3052752974"/>
                        </a:ext>
                      </a:extLst>
                    </a:gridCol>
                    <a:gridCol w="495187">
                      <a:extLst>
                        <a:ext uri="{9D8B030D-6E8A-4147-A177-3AD203B41FA5}">
                          <a16:colId xmlns:a16="http://schemas.microsoft.com/office/drawing/2014/main" val="3665433415"/>
                        </a:ext>
                      </a:extLst>
                    </a:gridCol>
                  </a:tblGrid>
                  <a:tr h="3744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A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B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C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A/B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2725096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[1, 0]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4220528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[0, 1]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1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58393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6" name="Table 4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05898556"/>
                  </p:ext>
                </p:extLst>
              </p:nvPr>
            </p:nvGraphicFramePr>
            <p:xfrm>
              <a:off x="9829258" y="5194526"/>
              <a:ext cx="1980748" cy="1123428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tableStyleId>{21E4AEA4-8DFA-4A89-87EB-49C32662AFE0}</a:tableStyleId>
                  </a:tblPr>
                  <a:tblGrid>
                    <a:gridCol w="495187">
                      <a:extLst>
                        <a:ext uri="{9D8B030D-6E8A-4147-A177-3AD203B41FA5}">
                          <a16:colId xmlns:a16="http://schemas.microsoft.com/office/drawing/2014/main" val="2932049012"/>
                        </a:ext>
                      </a:extLst>
                    </a:gridCol>
                    <a:gridCol w="499421">
                      <a:extLst>
                        <a:ext uri="{9D8B030D-6E8A-4147-A177-3AD203B41FA5}">
                          <a16:colId xmlns:a16="http://schemas.microsoft.com/office/drawing/2014/main" val="1307790138"/>
                        </a:ext>
                      </a:extLst>
                    </a:gridCol>
                    <a:gridCol w="490953">
                      <a:extLst>
                        <a:ext uri="{9D8B030D-6E8A-4147-A177-3AD203B41FA5}">
                          <a16:colId xmlns:a16="http://schemas.microsoft.com/office/drawing/2014/main" val="3052752974"/>
                        </a:ext>
                      </a:extLst>
                    </a:gridCol>
                    <a:gridCol w="495187">
                      <a:extLst>
                        <a:ext uri="{9D8B030D-6E8A-4147-A177-3AD203B41FA5}">
                          <a16:colId xmlns:a16="http://schemas.microsoft.com/office/drawing/2014/main" val="3665433415"/>
                        </a:ext>
                      </a:extLst>
                    </a:gridCol>
                  </a:tblGrid>
                  <a:tr h="3744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A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B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C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A/B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2725096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100" dirty="0" smtClean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[1, 0]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4220528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106098" t="-206452" r="-215854" b="-241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[0, 1]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308642" t="-206452" r="-18519" b="-2419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5839300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47" name="Straight Arrow Connector 46"/>
          <p:cNvCxnSpPr/>
          <p:nvPr/>
        </p:nvCxnSpPr>
        <p:spPr>
          <a:xfrm>
            <a:off x="3205198" y="5756680"/>
            <a:ext cx="2129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5331316" y="5756240"/>
            <a:ext cx="2058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>
            <a:off x="7415622" y="5756240"/>
            <a:ext cx="2129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>
            <a:off x="9623374" y="5766452"/>
            <a:ext cx="212924" cy="39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4" idx="3"/>
            <a:endCxn id="19" idx="1"/>
          </p:cNvCxnSpPr>
          <p:nvPr/>
        </p:nvCxnSpPr>
        <p:spPr>
          <a:xfrm>
            <a:off x="1539700" y="3864446"/>
            <a:ext cx="335142" cy="18917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Rectangle 55"/>
          <p:cNvSpPr/>
          <p:nvPr/>
        </p:nvSpPr>
        <p:spPr>
          <a:xfrm>
            <a:off x="1010221" y="953805"/>
            <a:ext cx="139410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/>
            <a:r>
              <a:rPr lang="en-US" sz="1400" dirty="0"/>
              <a:t>Create a Test Set</a:t>
            </a:r>
          </a:p>
        </p:txBody>
      </p:sp>
      <p:sp>
        <p:nvSpPr>
          <p:cNvPr id="61" name="Rectangle 60"/>
          <p:cNvSpPr/>
          <p:nvPr/>
        </p:nvSpPr>
        <p:spPr>
          <a:xfrm>
            <a:off x="2686844" y="952190"/>
            <a:ext cx="12496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/>
            <a:r>
              <a:rPr lang="en-US" sz="1400" dirty="0"/>
              <a:t>Add Attributes</a:t>
            </a:r>
          </a:p>
        </p:txBody>
      </p:sp>
      <p:sp>
        <p:nvSpPr>
          <p:cNvPr id="64" name="Rectangle 63"/>
          <p:cNvSpPr/>
          <p:nvPr/>
        </p:nvSpPr>
        <p:spPr>
          <a:xfrm>
            <a:off x="4819114" y="955427"/>
            <a:ext cx="119552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/>
            <a:r>
              <a:rPr lang="en-US" sz="1400" dirty="0"/>
              <a:t>Data Cleaning</a:t>
            </a:r>
          </a:p>
        </p:txBody>
      </p:sp>
      <p:sp>
        <p:nvSpPr>
          <p:cNvPr id="65" name="Rectangle 64"/>
          <p:cNvSpPr/>
          <p:nvPr/>
        </p:nvSpPr>
        <p:spPr>
          <a:xfrm>
            <a:off x="6777895" y="934683"/>
            <a:ext cx="150246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/>
            <a:r>
              <a:rPr lang="en-US" sz="1400" dirty="0"/>
              <a:t>One Hot Encoding</a:t>
            </a:r>
          </a:p>
        </p:txBody>
      </p:sp>
      <p:sp>
        <p:nvSpPr>
          <p:cNvPr id="66" name="Rectangle 65"/>
          <p:cNvSpPr/>
          <p:nvPr/>
        </p:nvSpPr>
        <p:spPr>
          <a:xfrm>
            <a:off x="9449983" y="952190"/>
            <a:ext cx="68974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/>
            <a:r>
              <a:rPr lang="en-US" sz="1400" dirty="0"/>
              <a:t>Scaling</a:t>
            </a:r>
          </a:p>
        </p:txBody>
      </p:sp>
      <p:cxnSp>
        <p:nvCxnSpPr>
          <p:cNvPr id="68" name="Straight Arrow Connector 67"/>
          <p:cNvCxnSpPr/>
          <p:nvPr/>
        </p:nvCxnSpPr>
        <p:spPr>
          <a:xfrm>
            <a:off x="6200502" y="4306251"/>
            <a:ext cx="0" cy="175913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>
            <a:off x="7172690" y="4306251"/>
            <a:ext cx="0" cy="175913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/>
          <p:nvPr/>
        </p:nvCxnSpPr>
        <p:spPr>
          <a:xfrm>
            <a:off x="10363200" y="4888405"/>
            <a:ext cx="5080" cy="28062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/>
          <p:cNvSpPr txBox="1"/>
          <p:nvPr/>
        </p:nvSpPr>
        <p:spPr>
          <a:xfrm>
            <a:off x="10302240" y="4817275"/>
            <a:ext cx="19768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use same mean, </a:t>
            </a:r>
            <a:r>
              <a:rPr lang="en-US" sz="1600" dirty="0" err="1">
                <a:solidFill>
                  <a:srgbClr val="FF0000"/>
                </a:solidFill>
              </a:rPr>
              <a:t>std</a:t>
            </a:r>
            <a:endParaRPr lang="en-US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2864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Test Set  - Stratified Split</a:t>
            </a:r>
          </a:p>
        </p:txBody>
      </p:sp>
      <p:sp>
        <p:nvSpPr>
          <p:cNvPr id="9" name="직사각형 25"/>
          <p:cNvSpPr/>
          <p:nvPr/>
        </p:nvSpPr>
        <p:spPr>
          <a:xfrm>
            <a:off x="1453854" y="2289649"/>
            <a:ext cx="1449280" cy="2121979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11" name="직선 화살표 연결선 83"/>
          <p:cNvCxnSpPr/>
          <p:nvPr/>
        </p:nvCxnSpPr>
        <p:spPr>
          <a:xfrm>
            <a:off x="2931550" y="3362567"/>
            <a:ext cx="1021602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/>
          <p:cNvSpPr/>
          <p:nvPr/>
        </p:nvSpPr>
        <p:spPr>
          <a:xfrm>
            <a:off x="1842717" y="2542530"/>
            <a:ext cx="148046" cy="1480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2387002" y="2712348"/>
            <a:ext cx="148046" cy="1480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1572748" y="3004088"/>
            <a:ext cx="148046" cy="1480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2282496" y="3295828"/>
            <a:ext cx="148046" cy="1480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1720791" y="3587568"/>
            <a:ext cx="148046" cy="1480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2526331" y="3879308"/>
            <a:ext cx="148046" cy="1480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1712074" y="4171048"/>
            <a:ext cx="148046" cy="1480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2585133" y="4163423"/>
            <a:ext cx="148046" cy="1480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2173048" y="2420628"/>
            <a:ext cx="148046" cy="1480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2115435" y="3783529"/>
            <a:ext cx="148046" cy="1480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Multiply 5"/>
          <p:cNvSpPr/>
          <p:nvPr/>
        </p:nvSpPr>
        <p:spPr>
          <a:xfrm>
            <a:off x="2058748" y="2850604"/>
            <a:ext cx="228600" cy="228600"/>
          </a:xfrm>
          <a:prstGeom prst="mathMultiply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Multiply 36"/>
          <p:cNvSpPr/>
          <p:nvPr/>
        </p:nvSpPr>
        <p:spPr>
          <a:xfrm>
            <a:off x="1671797" y="3271889"/>
            <a:ext cx="228600" cy="228600"/>
          </a:xfrm>
          <a:prstGeom prst="mathMultiply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Multiply 37"/>
          <p:cNvSpPr/>
          <p:nvPr/>
        </p:nvSpPr>
        <p:spPr>
          <a:xfrm>
            <a:off x="2103974" y="4123146"/>
            <a:ext cx="228600" cy="228600"/>
          </a:xfrm>
          <a:prstGeom prst="mathMultiply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Multiply 38"/>
          <p:cNvSpPr/>
          <p:nvPr/>
        </p:nvSpPr>
        <p:spPr>
          <a:xfrm>
            <a:off x="2544856" y="3422108"/>
            <a:ext cx="228600" cy="228600"/>
          </a:xfrm>
          <a:prstGeom prst="mathMultiply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Multiply 39"/>
          <p:cNvSpPr/>
          <p:nvPr/>
        </p:nvSpPr>
        <p:spPr>
          <a:xfrm>
            <a:off x="2568682" y="3037834"/>
            <a:ext cx="228600" cy="228600"/>
          </a:xfrm>
          <a:prstGeom prst="mathMultiply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직사각형 25"/>
          <p:cNvSpPr/>
          <p:nvPr/>
        </p:nvSpPr>
        <p:spPr>
          <a:xfrm>
            <a:off x="3953152" y="2289649"/>
            <a:ext cx="1449280" cy="2121979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42" name="Oval 41"/>
          <p:cNvSpPr/>
          <p:nvPr/>
        </p:nvSpPr>
        <p:spPr>
          <a:xfrm>
            <a:off x="4108739" y="2518938"/>
            <a:ext cx="148046" cy="1480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4886300" y="2712348"/>
            <a:ext cx="148046" cy="1480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4072046" y="3004088"/>
            <a:ext cx="148046" cy="1480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4781794" y="3295828"/>
            <a:ext cx="148046" cy="1480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4442110" y="2760080"/>
            <a:ext cx="148046" cy="1480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5053796" y="3564005"/>
            <a:ext cx="148046" cy="1480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4707771" y="2436581"/>
            <a:ext cx="148046" cy="1480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5108283" y="3056347"/>
            <a:ext cx="148046" cy="1480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4235179" y="3376391"/>
            <a:ext cx="148046" cy="1480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4453286" y="3091588"/>
            <a:ext cx="148046" cy="1480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Multiply 51"/>
          <p:cNvSpPr/>
          <p:nvPr/>
        </p:nvSpPr>
        <p:spPr>
          <a:xfrm>
            <a:off x="4783349" y="3856093"/>
            <a:ext cx="228600" cy="228600"/>
          </a:xfrm>
          <a:prstGeom prst="mathMultiply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Multiply 52"/>
          <p:cNvSpPr/>
          <p:nvPr/>
        </p:nvSpPr>
        <p:spPr>
          <a:xfrm>
            <a:off x="4359556" y="3888036"/>
            <a:ext cx="228600" cy="228600"/>
          </a:xfrm>
          <a:prstGeom prst="mathMultiply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Multiply 53"/>
          <p:cNvSpPr/>
          <p:nvPr/>
        </p:nvSpPr>
        <p:spPr>
          <a:xfrm>
            <a:off x="4610726" y="4166354"/>
            <a:ext cx="228600" cy="228600"/>
          </a:xfrm>
          <a:prstGeom prst="mathMultiply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Multiply 54"/>
          <p:cNvSpPr/>
          <p:nvPr/>
        </p:nvSpPr>
        <p:spPr>
          <a:xfrm>
            <a:off x="4967834" y="4146734"/>
            <a:ext cx="228600" cy="228600"/>
          </a:xfrm>
          <a:prstGeom prst="mathMultiply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Multiply 55"/>
          <p:cNvSpPr/>
          <p:nvPr/>
        </p:nvSpPr>
        <p:spPr>
          <a:xfrm>
            <a:off x="4052339" y="4084693"/>
            <a:ext cx="228600" cy="228600"/>
          </a:xfrm>
          <a:prstGeom prst="mathMultiply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3953152" y="3788619"/>
            <a:ext cx="14492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7" name="직사각형 25"/>
          <p:cNvSpPr/>
          <p:nvPr/>
        </p:nvSpPr>
        <p:spPr>
          <a:xfrm>
            <a:off x="7007958" y="1054861"/>
            <a:ext cx="1449280" cy="2121979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78" name="Oval 77"/>
          <p:cNvSpPr/>
          <p:nvPr/>
        </p:nvSpPr>
        <p:spPr>
          <a:xfrm>
            <a:off x="7163545" y="1284150"/>
            <a:ext cx="148046" cy="1480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/>
          <p:cNvSpPr/>
          <p:nvPr/>
        </p:nvSpPr>
        <p:spPr>
          <a:xfrm>
            <a:off x="7941106" y="1477560"/>
            <a:ext cx="148046" cy="1480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/>
          <p:cNvSpPr/>
          <p:nvPr/>
        </p:nvSpPr>
        <p:spPr>
          <a:xfrm>
            <a:off x="7126852" y="1769300"/>
            <a:ext cx="148046" cy="1480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/>
          <p:cNvSpPr/>
          <p:nvPr/>
        </p:nvSpPr>
        <p:spPr>
          <a:xfrm>
            <a:off x="7836600" y="2061040"/>
            <a:ext cx="148046" cy="1480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/>
          <p:cNvSpPr/>
          <p:nvPr/>
        </p:nvSpPr>
        <p:spPr>
          <a:xfrm>
            <a:off x="8108602" y="2329217"/>
            <a:ext cx="148046" cy="1480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/>
          <p:cNvSpPr/>
          <p:nvPr/>
        </p:nvSpPr>
        <p:spPr>
          <a:xfrm>
            <a:off x="7762577" y="1201793"/>
            <a:ext cx="148046" cy="1480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/>
          <p:cNvSpPr/>
          <p:nvPr/>
        </p:nvSpPr>
        <p:spPr>
          <a:xfrm>
            <a:off x="8163089" y="1821559"/>
            <a:ext cx="148046" cy="1480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/>
          <p:cNvSpPr/>
          <p:nvPr/>
        </p:nvSpPr>
        <p:spPr>
          <a:xfrm>
            <a:off x="7289985" y="2141603"/>
            <a:ext cx="148046" cy="1480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Multiply 87"/>
          <p:cNvSpPr/>
          <p:nvPr/>
        </p:nvSpPr>
        <p:spPr>
          <a:xfrm>
            <a:off x="7838155" y="2621305"/>
            <a:ext cx="228600" cy="228600"/>
          </a:xfrm>
          <a:prstGeom prst="mathMultiply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Multiply 88"/>
          <p:cNvSpPr/>
          <p:nvPr/>
        </p:nvSpPr>
        <p:spPr>
          <a:xfrm>
            <a:off x="7414362" y="2653248"/>
            <a:ext cx="228600" cy="228600"/>
          </a:xfrm>
          <a:prstGeom prst="mathMultiply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Multiply 90"/>
          <p:cNvSpPr/>
          <p:nvPr/>
        </p:nvSpPr>
        <p:spPr>
          <a:xfrm>
            <a:off x="8022640" y="2911946"/>
            <a:ext cx="228600" cy="228600"/>
          </a:xfrm>
          <a:prstGeom prst="mathMultiply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Multiply 91"/>
          <p:cNvSpPr/>
          <p:nvPr/>
        </p:nvSpPr>
        <p:spPr>
          <a:xfrm>
            <a:off x="7107145" y="2849905"/>
            <a:ext cx="228600" cy="228600"/>
          </a:xfrm>
          <a:prstGeom prst="mathMultiply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3" name="Straight Connector 92"/>
          <p:cNvCxnSpPr/>
          <p:nvPr/>
        </p:nvCxnSpPr>
        <p:spPr>
          <a:xfrm>
            <a:off x="7007958" y="2553831"/>
            <a:ext cx="14492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4" name="직사각형 25"/>
          <p:cNvSpPr/>
          <p:nvPr/>
        </p:nvSpPr>
        <p:spPr>
          <a:xfrm>
            <a:off x="7007958" y="3901450"/>
            <a:ext cx="1449280" cy="2121979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99" name="Oval 98"/>
          <p:cNvSpPr/>
          <p:nvPr/>
        </p:nvSpPr>
        <p:spPr>
          <a:xfrm>
            <a:off x="7496916" y="4371881"/>
            <a:ext cx="148046" cy="1480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/>
          <p:cNvSpPr/>
          <p:nvPr/>
        </p:nvSpPr>
        <p:spPr>
          <a:xfrm>
            <a:off x="7508092" y="4703389"/>
            <a:ext cx="148046" cy="1480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Multiply 106"/>
          <p:cNvSpPr/>
          <p:nvPr/>
        </p:nvSpPr>
        <p:spPr>
          <a:xfrm>
            <a:off x="7665532" y="5778155"/>
            <a:ext cx="228600" cy="228600"/>
          </a:xfrm>
          <a:prstGeom prst="mathMultiply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0" name="Straight Connector 109"/>
          <p:cNvCxnSpPr/>
          <p:nvPr/>
        </p:nvCxnSpPr>
        <p:spPr>
          <a:xfrm>
            <a:off x="7007958" y="5400420"/>
            <a:ext cx="14492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5" name="직선 화살표 연결선 83"/>
          <p:cNvCxnSpPr>
            <a:stCxn id="41" idx="3"/>
            <a:endCxn id="77" idx="1"/>
          </p:cNvCxnSpPr>
          <p:nvPr/>
        </p:nvCxnSpPr>
        <p:spPr>
          <a:xfrm flipV="1">
            <a:off x="5402432" y="2115851"/>
            <a:ext cx="1605526" cy="1234788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화살표 연결선 83"/>
          <p:cNvCxnSpPr>
            <a:stCxn id="41" idx="3"/>
            <a:endCxn id="94" idx="1"/>
          </p:cNvCxnSpPr>
          <p:nvPr/>
        </p:nvCxnSpPr>
        <p:spPr>
          <a:xfrm>
            <a:off x="5402432" y="3350639"/>
            <a:ext cx="1605526" cy="1611801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Box 121"/>
          <p:cNvSpPr txBox="1"/>
          <p:nvPr/>
        </p:nvSpPr>
        <p:spPr>
          <a:xfrm>
            <a:off x="1453854" y="1898373"/>
            <a:ext cx="14686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Training Data</a:t>
            </a:r>
          </a:p>
        </p:txBody>
      </p:sp>
      <p:sp>
        <p:nvSpPr>
          <p:cNvPr id="126" name="TextBox 125"/>
          <p:cNvSpPr txBox="1"/>
          <p:nvPr/>
        </p:nvSpPr>
        <p:spPr>
          <a:xfrm>
            <a:off x="3941759" y="1893243"/>
            <a:ext cx="1460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Strata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7007958" y="714132"/>
            <a:ext cx="1460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Training Set</a:t>
            </a:r>
          </a:p>
        </p:txBody>
      </p:sp>
      <p:sp>
        <p:nvSpPr>
          <p:cNvPr id="128" name="TextBox 127"/>
          <p:cNvSpPr txBox="1"/>
          <p:nvPr/>
        </p:nvSpPr>
        <p:spPr>
          <a:xfrm>
            <a:off x="7007958" y="3562243"/>
            <a:ext cx="1460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Test Set</a:t>
            </a:r>
          </a:p>
        </p:txBody>
      </p:sp>
      <p:sp>
        <p:nvSpPr>
          <p:cNvPr id="125" name="Rectangle 124"/>
          <p:cNvSpPr/>
          <p:nvPr/>
        </p:nvSpPr>
        <p:spPr>
          <a:xfrm>
            <a:off x="1593928" y="5547362"/>
            <a:ext cx="576920" cy="60216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tangle 131"/>
          <p:cNvSpPr/>
          <p:nvPr/>
        </p:nvSpPr>
        <p:spPr>
          <a:xfrm>
            <a:off x="2173048" y="4897295"/>
            <a:ext cx="576920" cy="12478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4" name="Straight Connector 123"/>
          <p:cNvCxnSpPr/>
          <p:nvPr/>
        </p:nvCxnSpPr>
        <p:spPr>
          <a:xfrm>
            <a:off x="1373788" y="6149528"/>
            <a:ext cx="161046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Rectangle 135"/>
          <p:cNvSpPr/>
          <p:nvPr/>
        </p:nvSpPr>
        <p:spPr>
          <a:xfrm>
            <a:off x="9311445" y="2141979"/>
            <a:ext cx="576920" cy="60216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Rectangle 136"/>
          <p:cNvSpPr/>
          <p:nvPr/>
        </p:nvSpPr>
        <p:spPr>
          <a:xfrm>
            <a:off x="9890565" y="1491912"/>
            <a:ext cx="576920" cy="12478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8" name="Straight Connector 137"/>
          <p:cNvCxnSpPr/>
          <p:nvPr/>
        </p:nvCxnSpPr>
        <p:spPr>
          <a:xfrm>
            <a:off x="9091305" y="2744145"/>
            <a:ext cx="161046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Rectangle 138"/>
          <p:cNvSpPr/>
          <p:nvPr/>
        </p:nvSpPr>
        <p:spPr>
          <a:xfrm>
            <a:off x="9311445" y="5022569"/>
            <a:ext cx="576920" cy="60216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Rectangle 139"/>
          <p:cNvSpPr/>
          <p:nvPr/>
        </p:nvSpPr>
        <p:spPr>
          <a:xfrm>
            <a:off x="9890565" y="4372502"/>
            <a:ext cx="576920" cy="12478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1" name="Straight Connector 140"/>
          <p:cNvCxnSpPr/>
          <p:nvPr/>
        </p:nvCxnSpPr>
        <p:spPr>
          <a:xfrm>
            <a:off x="9091305" y="5624735"/>
            <a:ext cx="161046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6265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Looking for Correlations	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0588" t="42329" r="29664" b="14149"/>
          <a:stretch/>
        </p:blipFill>
        <p:spPr>
          <a:xfrm>
            <a:off x="662940" y="2773009"/>
            <a:ext cx="4353560" cy="2044409"/>
          </a:xfrm>
          <a:prstGeom prst="rect">
            <a:avLst/>
          </a:prstGeom>
        </p:spPr>
      </p:pic>
      <p:pic>
        <p:nvPicPr>
          <p:cNvPr id="3074" name="Picture 2" descr="https://upload.wikimedia.org/wikipedia/commons/3/34/Correlation_coefficien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4140" y="2120421"/>
            <a:ext cx="5259440" cy="2903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95300" y="1241139"/>
            <a:ext cx="59588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i="1" dirty="0"/>
              <a:t>Standard correlation coefficient (Pearson’s r):</a:t>
            </a:r>
          </a:p>
          <a:p>
            <a:endParaRPr lang="en-US" i="1" dirty="0"/>
          </a:p>
        </p:txBody>
      </p:sp>
      <p:sp>
        <p:nvSpPr>
          <p:cNvPr id="6" name="Rectangle 5"/>
          <p:cNvSpPr/>
          <p:nvPr/>
        </p:nvSpPr>
        <p:spPr>
          <a:xfrm>
            <a:off x="662940" y="1643368"/>
            <a:ext cx="6096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A measure of the linear correlation between two variables </a:t>
            </a:r>
            <a:r>
              <a:rPr lang="en-US" sz="1400" i="1" dirty="0">
                <a:solidFill>
                  <a:srgbClr val="222222"/>
                </a:solidFill>
                <a:latin typeface="Arial" panose="020B0604020202020204" pitchFamily="34" charset="0"/>
              </a:rPr>
              <a:t>X</a:t>
            </a:r>
            <a:r>
              <a:rPr 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 and </a:t>
            </a:r>
            <a:r>
              <a:rPr lang="en-US" sz="1400" i="1" dirty="0">
                <a:solidFill>
                  <a:srgbClr val="222222"/>
                </a:solidFill>
                <a:latin typeface="Arial" panose="020B0604020202020204" pitchFamily="34" charset="0"/>
              </a:rPr>
              <a:t>Y</a:t>
            </a:r>
            <a:r>
              <a:rPr 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It has a value between +1 and −1, where 1 is total positive linear correlation, 0 is no linear correlation, and −1 is total negative linear correlation.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852016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Experimenting with Attribute Combinations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Gain insights after exploring data</a:t>
            </a:r>
          </a:p>
          <a:p>
            <a:r>
              <a:rPr lang="en-US" dirty="0"/>
              <a:t>Try out various attribute combinations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2584" t="47670" r="7167" b="26699"/>
          <a:stretch/>
        </p:blipFill>
        <p:spPr>
          <a:xfrm>
            <a:off x="838200" y="2354432"/>
            <a:ext cx="11328400" cy="194100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82040" y="4549779"/>
            <a:ext cx="75742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Consolas" panose="020B0609020204030204" pitchFamily="49" charset="0"/>
              </a:rPr>
              <a:t>room_per_household</a:t>
            </a:r>
            <a:r>
              <a:rPr lang="en-US" sz="2000" dirty="0">
                <a:latin typeface="Consolas" panose="020B0609020204030204" pitchFamily="49" charset="0"/>
              </a:rPr>
              <a:t> = </a:t>
            </a:r>
            <a:r>
              <a:rPr lang="en-US" sz="2000" dirty="0" err="1">
                <a:latin typeface="Consolas" panose="020B0609020204030204" pitchFamily="49" charset="0"/>
              </a:rPr>
              <a:t>total_rooms</a:t>
            </a:r>
            <a:r>
              <a:rPr lang="en-US" sz="2000" dirty="0">
                <a:latin typeface="Consolas" panose="020B0609020204030204" pitchFamily="49" charset="0"/>
              </a:rPr>
              <a:t> / households</a:t>
            </a:r>
          </a:p>
          <a:p>
            <a:r>
              <a:rPr lang="en-US" sz="2000" dirty="0" err="1">
                <a:latin typeface="Consolas" panose="020B0609020204030204" pitchFamily="49" charset="0"/>
              </a:rPr>
              <a:t>bedrooms_per_room</a:t>
            </a:r>
            <a:r>
              <a:rPr lang="en-US" sz="2000" dirty="0">
                <a:latin typeface="Consolas" panose="020B0609020204030204" pitchFamily="49" charset="0"/>
              </a:rPr>
              <a:t> = </a:t>
            </a:r>
            <a:r>
              <a:rPr lang="en-US" sz="2000" dirty="0" err="1">
                <a:latin typeface="Consolas" panose="020B0609020204030204" pitchFamily="49" charset="0"/>
              </a:rPr>
              <a:t>total_bedrooms</a:t>
            </a:r>
            <a:r>
              <a:rPr lang="en-US" sz="2000" dirty="0">
                <a:latin typeface="Consolas" panose="020B0609020204030204" pitchFamily="49" charset="0"/>
              </a:rPr>
              <a:t> / </a:t>
            </a:r>
            <a:r>
              <a:rPr lang="en-US" sz="2000" dirty="0" err="1">
                <a:latin typeface="Consolas" panose="020B0609020204030204" pitchFamily="49" charset="0"/>
              </a:rPr>
              <a:t>total_rooms</a:t>
            </a:r>
            <a:endParaRPr lang="en-US" sz="2000" dirty="0">
              <a:latin typeface="Consolas" panose="020B0609020204030204" pitchFamily="49" charset="0"/>
            </a:endParaRPr>
          </a:p>
          <a:p>
            <a:r>
              <a:rPr lang="en-US" sz="2000" dirty="0" err="1">
                <a:latin typeface="Consolas" panose="020B0609020204030204" pitchFamily="49" charset="0"/>
              </a:rPr>
              <a:t>population_per_household</a:t>
            </a:r>
            <a:r>
              <a:rPr lang="en-US" sz="2000" dirty="0">
                <a:latin typeface="Consolas" panose="020B0609020204030204" pitchFamily="49" charset="0"/>
              </a:rPr>
              <a:t> = </a:t>
            </a:r>
            <a:r>
              <a:rPr lang="en-US" sz="2000" dirty="0" err="1">
                <a:latin typeface="Consolas" panose="020B0609020204030204" pitchFamily="49" charset="0"/>
              </a:rPr>
              <a:t>polulation</a:t>
            </a:r>
            <a:r>
              <a:rPr lang="en-US" sz="2000" dirty="0">
                <a:latin typeface="Consolas" panose="020B0609020204030204" pitchFamily="49" charset="0"/>
              </a:rPr>
              <a:t> / households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82040" y="5882640"/>
            <a:ext cx="6400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ym typeface="Wingdings" panose="05000000000000000000" pitchFamily="2" charset="2"/>
              </a:rPr>
              <a:t> Check correlations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219890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Cleaning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12687" t="54422" r="17221" b="20060"/>
          <a:stretch/>
        </p:blipFill>
        <p:spPr>
          <a:xfrm>
            <a:off x="5110804" y="1898828"/>
            <a:ext cx="6831540" cy="133500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l="12495" t="54509" r="16705" b="20180"/>
          <a:stretch/>
        </p:blipFill>
        <p:spPr>
          <a:xfrm>
            <a:off x="5110804" y="3614023"/>
            <a:ext cx="6900474" cy="132414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714448" y="1458308"/>
            <a:ext cx="3419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Example: set </a:t>
            </a:r>
            <a:r>
              <a:rPr lang="en-US" dirty="0" err="1"/>
              <a:t>NaN</a:t>
            </a:r>
            <a:r>
              <a:rPr lang="en-US" dirty="0"/>
              <a:t> to median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65445" y="2261282"/>
            <a:ext cx="4040777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Handling missing values:</a:t>
            </a:r>
          </a:p>
          <a:p>
            <a:endParaRPr lang="en-US" dirty="0"/>
          </a:p>
          <a:p>
            <a:pPr marL="342900" indent="-342900">
              <a:buAutoNum type="arabicPeriod"/>
            </a:pPr>
            <a:r>
              <a:rPr lang="en-US" dirty="0"/>
              <a:t>Get rid of the samples</a:t>
            </a:r>
          </a:p>
          <a:p>
            <a:pPr marL="342900" indent="-342900">
              <a:buAutoNum type="arabicPeriod"/>
            </a:pPr>
            <a:r>
              <a:rPr lang="en-US" dirty="0"/>
              <a:t>Get rid of the whole attribute</a:t>
            </a:r>
          </a:p>
          <a:p>
            <a:pPr marL="342900" indent="-342900">
              <a:buAutoNum type="arabicPeriod"/>
            </a:pPr>
            <a:r>
              <a:rPr lang="en-US" dirty="0"/>
              <a:t>Set the missing values to some values (zero, mean, median,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</p:txBody>
      </p:sp>
      <p:sp>
        <p:nvSpPr>
          <p:cNvPr id="15" name="Down Arrow 14"/>
          <p:cNvSpPr/>
          <p:nvPr/>
        </p:nvSpPr>
        <p:spPr>
          <a:xfrm>
            <a:off x="8656320" y="3326675"/>
            <a:ext cx="409303" cy="20029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164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Handling Text and Categorical Attributes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52904" t="32778" r="5379" b="47200"/>
          <a:stretch/>
        </p:blipFill>
        <p:spPr>
          <a:xfrm>
            <a:off x="5246913" y="1280160"/>
            <a:ext cx="6152607" cy="158502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26720" y="1280160"/>
            <a:ext cx="45545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Convert text labels to numbers: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05097" y="1933303"/>
            <a:ext cx="460683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Label Encoding:</a:t>
            </a:r>
          </a:p>
          <a:p>
            <a:pPr lvl="1"/>
            <a:endParaRPr lang="en-US" dirty="0">
              <a:sym typeface="Wingdings" panose="05000000000000000000" pitchFamily="2" charset="2"/>
            </a:endParaRPr>
          </a:p>
          <a:p>
            <a:pPr lvl="1"/>
            <a:endParaRPr lang="en-US" dirty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ym typeface="Wingdings" panose="05000000000000000000" pitchFamily="2" charset="2"/>
              </a:rPr>
              <a:t>One Hot Encoding: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>
              <a:sym typeface="Wingdings" panose="05000000000000000000" pitchFamily="2" charset="2"/>
            </a:endParaRPr>
          </a:p>
          <a:p>
            <a:endParaRPr lang="en-US" dirty="0">
              <a:sym typeface="Wingdings" panose="05000000000000000000" pitchFamily="2" charset="2"/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/>
          </p:nvPr>
        </p:nvGraphicFramePr>
        <p:xfrm>
          <a:off x="1274355" y="2461380"/>
          <a:ext cx="1076960" cy="111252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1076960">
                  <a:extLst>
                    <a:ext uri="{9D8B030D-6E8A-4147-A177-3AD203B41FA5}">
                      <a16:colId xmlns:a16="http://schemas.microsoft.com/office/drawing/2014/main" val="12140330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Low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31398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Medium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33035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High 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3202144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/>
          </p:nvPr>
        </p:nvGraphicFramePr>
        <p:xfrm>
          <a:off x="3193143" y="2461380"/>
          <a:ext cx="1076960" cy="111252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1076960">
                  <a:extLst>
                    <a:ext uri="{9D8B030D-6E8A-4147-A177-3AD203B41FA5}">
                      <a16:colId xmlns:a16="http://schemas.microsoft.com/office/drawing/2014/main" val="12140330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31398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33035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2 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3202144"/>
                  </a:ext>
                </a:extLst>
              </a:tr>
            </a:tbl>
          </a:graphicData>
        </a:graphic>
      </p:graphicFrame>
      <p:sp>
        <p:nvSpPr>
          <p:cNvPr id="10" name="Right Arrow 9"/>
          <p:cNvSpPr/>
          <p:nvPr/>
        </p:nvSpPr>
        <p:spPr>
          <a:xfrm>
            <a:off x="2573382" y="2954563"/>
            <a:ext cx="383178" cy="126154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/>
          </p:nvPr>
        </p:nvGraphicFramePr>
        <p:xfrm>
          <a:off x="1274355" y="4540559"/>
          <a:ext cx="1076960" cy="111252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1076960">
                  <a:extLst>
                    <a:ext uri="{9D8B030D-6E8A-4147-A177-3AD203B41FA5}">
                      <a16:colId xmlns:a16="http://schemas.microsoft.com/office/drawing/2014/main" val="12140330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Cat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31398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Dog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33035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Horse 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3202144"/>
                  </a:ext>
                </a:extLst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/>
          </p:nvPr>
        </p:nvGraphicFramePr>
        <p:xfrm>
          <a:off x="3193143" y="4540559"/>
          <a:ext cx="994956" cy="111252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331652">
                  <a:extLst>
                    <a:ext uri="{9D8B030D-6E8A-4147-A177-3AD203B41FA5}">
                      <a16:colId xmlns:a16="http://schemas.microsoft.com/office/drawing/2014/main" val="1214033097"/>
                    </a:ext>
                  </a:extLst>
                </a:gridCol>
                <a:gridCol w="331652">
                  <a:extLst>
                    <a:ext uri="{9D8B030D-6E8A-4147-A177-3AD203B41FA5}">
                      <a16:colId xmlns:a16="http://schemas.microsoft.com/office/drawing/2014/main" val="3522927088"/>
                    </a:ext>
                  </a:extLst>
                </a:gridCol>
                <a:gridCol w="331652">
                  <a:extLst>
                    <a:ext uri="{9D8B030D-6E8A-4147-A177-3AD203B41FA5}">
                      <a16:colId xmlns:a16="http://schemas.microsoft.com/office/drawing/2014/main" val="7138109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31398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33035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 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3202144"/>
                  </a:ext>
                </a:extLst>
              </a:tr>
            </a:tbl>
          </a:graphicData>
        </a:graphic>
      </p:graphicFrame>
      <p:sp>
        <p:nvSpPr>
          <p:cNvPr id="13" name="Right Arrow 12"/>
          <p:cNvSpPr/>
          <p:nvPr/>
        </p:nvSpPr>
        <p:spPr>
          <a:xfrm>
            <a:off x="2573382" y="5033742"/>
            <a:ext cx="383178" cy="126154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/>
          </p:nvPr>
        </p:nvGraphicFramePr>
        <p:xfrm>
          <a:off x="7183957" y="4057575"/>
          <a:ext cx="2976880" cy="148336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595376">
                  <a:extLst>
                    <a:ext uri="{9D8B030D-6E8A-4147-A177-3AD203B41FA5}">
                      <a16:colId xmlns:a16="http://schemas.microsoft.com/office/drawing/2014/main" val="1214033097"/>
                    </a:ext>
                  </a:extLst>
                </a:gridCol>
                <a:gridCol w="595376">
                  <a:extLst>
                    <a:ext uri="{9D8B030D-6E8A-4147-A177-3AD203B41FA5}">
                      <a16:colId xmlns:a16="http://schemas.microsoft.com/office/drawing/2014/main" val="3522927088"/>
                    </a:ext>
                  </a:extLst>
                </a:gridCol>
                <a:gridCol w="595376">
                  <a:extLst>
                    <a:ext uri="{9D8B030D-6E8A-4147-A177-3AD203B41FA5}">
                      <a16:colId xmlns:a16="http://schemas.microsoft.com/office/drawing/2014/main" val="713810989"/>
                    </a:ext>
                  </a:extLst>
                </a:gridCol>
                <a:gridCol w="595376">
                  <a:extLst>
                    <a:ext uri="{9D8B030D-6E8A-4147-A177-3AD203B41FA5}">
                      <a16:colId xmlns:a16="http://schemas.microsoft.com/office/drawing/2014/main" val="4213071372"/>
                    </a:ext>
                  </a:extLst>
                </a:gridCol>
                <a:gridCol w="595376">
                  <a:extLst>
                    <a:ext uri="{9D8B030D-6E8A-4147-A177-3AD203B41FA5}">
                      <a16:colId xmlns:a16="http://schemas.microsoft.com/office/drawing/2014/main" val="22867879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31398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33035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 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32021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0498074"/>
                  </a:ext>
                </a:extLst>
              </a:tr>
            </a:tbl>
          </a:graphicData>
        </a:graphic>
      </p:graphicFrame>
      <p:sp>
        <p:nvSpPr>
          <p:cNvPr id="16" name="Rectangle 15"/>
          <p:cNvSpPr/>
          <p:nvPr/>
        </p:nvSpPr>
        <p:spPr>
          <a:xfrm>
            <a:off x="8068492" y="1597550"/>
            <a:ext cx="1207810" cy="1267631"/>
          </a:xfrm>
          <a:prstGeom prst="rect">
            <a:avLst/>
          </a:prstGeom>
          <a:solidFill>
            <a:schemeClr val="accent6">
              <a:lumMod val="60000"/>
              <a:lumOff val="40000"/>
              <a:alpha val="27000"/>
            </a:schemeClr>
          </a:solidFill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/>
          <p:cNvSpPr/>
          <p:nvPr/>
        </p:nvSpPr>
        <p:spPr>
          <a:xfrm rot="5400000">
            <a:off x="8185150" y="3317063"/>
            <a:ext cx="885702" cy="265638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6808475" y="3235346"/>
            <a:ext cx="16897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ym typeface="Wingdings" panose="05000000000000000000" pitchFamily="2" charset="2"/>
              </a:rPr>
              <a:t>One Hot Encoding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998348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Scaling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96389" y="1053737"/>
            <a:ext cx="3579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Min-max Scaling: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96389" y="2747554"/>
            <a:ext cx="3579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Standard Scaling: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476103" y="1796931"/>
                <a:ext cx="2281202" cy="5767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6103" y="1796931"/>
                <a:ext cx="2281202" cy="57676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1406435" y="3348444"/>
                <a:ext cx="1336766" cy="51161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̅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6435" y="3348444"/>
                <a:ext cx="1336766" cy="51161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797616" y="4091617"/>
                <a:ext cx="3638175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𝑚𝑒𝑎𝑛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𝑠𝑡𝑎𝑛𝑑𝑎𝑟𝑑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𝑑𝑒𝑣𝑖𝑎𝑡𝑖𝑜𝑛</m:t>
                    </m:r>
                  </m:oMath>
                </a14:m>
                <a:r>
                  <a:rPr lang="en-US" dirty="0"/>
                  <a:t>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616" y="4091617"/>
                <a:ext cx="3638175" cy="646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6313" y="812800"/>
            <a:ext cx="3629025" cy="252412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67496" y="3604251"/>
            <a:ext cx="3571875" cy="252412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34694" y="3604251"/>
            <a:ext cx="3571875" cy="252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302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Transformation Pipelines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209344" y="1804828"/>
          <a:ext cx="1330356" cy="4119236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443452">
                  <a:extLst>
                    <a:ext uri="{9D8B030D-6E8A-4147-A177-3AD203B41FA5}">
                      <a16:colId xmlns:a16="http://schemas.microsoft.com/office/drawing/2014/main" val="2932049012"/>
                    </a:ext>
                  </a:extLst>
                </a:gridCol>
                <a:gridCol w="443452">
                  <a:extLst>
                    <a:ext uri="{9D8B030D-6E8A-4147-A177-3AD203B41FA5}">
                      <a16:colId xmlns:a16="http://schemas.microsoft.com/office/drawing/2014/main" val="1307790138"/>
                    </a:ext>
                  </a:extLst>
                </a:gridCol>
                <a:gridCol w="443452">
                  <a:extLst>
                    <a:ext uri="{9D8B030D-6E8A-4147-A177-3AD203B41FA5}">
                      <a16:colId xmlns:a16="http://schemas.microsoft.com/office/drawing/2014/main" val="3052752974"/>
                    </a:ext>
                  </a:extLst>
                </a:gridCol>
              </a:tblGrid>
              <a:tr h="37447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7250967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9930681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527566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90255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9247369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3820127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8860616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9437925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4860034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4220528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839300"/>
                  </a:ext>
                </a:extLst>
              </a:tr>
            </a:tbl>
          </a:graphicData>
        </a:graphic>
      </p:graphicFrame>
      <p:graphicFrame>
        <p:nvGraphicFramePr>
          <p:cNvPr id="18" name="Table 17"/>
          <p:cNvGraphicFramePr>
            <a:graphicFrameLocks noGrp="1"/>
          </p:cNvGraphicFramePr>
          <p:nvPr>
            <p:extLst/>
          </p:nvPr>
        </p:nvGraphicFramePr>
        <p:xfrm>
          <a:off x="1874842" y="1385087"/>
          <a:ext cx="1330356" cy="3370284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443452">
                  <a:extLst>
                    <a:ext uri="{9D8B030D-6E8A-4147-A177-3AD203B41FA5}">
                      <a16:colId xmlns:a16="http://schemas.microsoft.com/office/drawing/2014/main" val="2932049012"/>
                    </a:ext>
                  </a:extLst>
                </a:gridCol>
                <a:gridCol w="443452">
                  <a:extLst>
                    <a:ext uri="{9D8B030D-6E8A-4147-A177-3AD203B41FA5}">
                      <a16:colId xmlns:a16="http://schemas.microsoft.com/office/drawing/2014/main" val="1307790138"/>
                    </a:ext>
                  </a:extLst>
                </a:gridCol>
                <a:gridCol w="443452">
                  <a:extLst>
                    <a:ext uri="{9D8B030D-6E8A-4147-A177-3AD203B41FA5}">
                      <a16:colId xmlns:a16="http://schemas.microsoft.com/office/drawing/2014/main" val="3052752974"/>
                    </a:ext>
                  </a:extLst>
                </a:gridCol>
              </a:tblGrid>
              <a:tr h="37447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7250967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9930681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527566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90255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9247369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3820127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8860616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9437925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4860034"/>
                  </a:ext>
                </a:extLst>
              </a:tr>
            </a:tbl>
          </a:graphicData>
        </a:graphic>
      </p:graphicFrame>
      <p:graphicFrame>
        <p:nvGraphicFramePr>
          <p:cNvPr id="19" name="Table 18"/>
          <p:cNvGraphicFramePr>
            <a:graphicFrameLocks noGrp="1"/>
          </p:cNvGraphicFramePr>
          <p:nvPr>
            <p:extLst/>
          </p:nvPr>
        </p:nvGraphicFramePr>
        <p:xfrm>
          <a:off x="1874842" y="5194526"/>
          <a:ext cx="1330356" cy="1123428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{21E4AEA4-8DFA-4A89-87EB-49C32662AFE0}</a:tableStyleId>
              </a:tblPr>
              <a:tblGrid>
                <a:gridCol w="443452">
                  <a:extLst>
                    <a:ext uri="{9D8B030D-6E8A-4147-A177-3AD203B41FA5}">
                      <a16:colId xmlns:a16="http://schemas.microsoft.com/office/drawing/2014/main" val="2932049012"/>
                    </a:ext>
                  </a:extLst>
                </a:gridCol>
                <a:gridCol w="443452">
                  <a:extLst>
                    <a:ext uri="{9D8B030D-6E8A-4147-A177-3AD203B41FA5}">
                      <a16:colId xmlns:a16="http://schemas.microsoft.com/office/drawing/2014/main" val="1307790138"/>
                    </a:ext>
                  </a:extLst>
                </a:gridCol>
                <a:gridCol w="443452">
                  <a:extLst>
                    <a:ext uri="{9D8B030D-6E8A-4147-A177-3AD203B41FA5}">
                      <a16:colId xmlns:a16="http://schemas.microsoft.com/office/drawing/2014/main" val="3052752974"/>
                    </a:ext>
                  </a:extLst>
                </a:gridCol>
              </a:tblGrid>
              <a:tr h="37447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7250967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4220528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839300"/>
                  </a:ext>
                </a:extLst>
              </a:tr>
            </a:tbl>
          </a:graphicData>
        </a:graphic>
      </p:graphicFrame>
      <p:graphicFrame>
        <p:nvGraphicFramePr>
          <p:cNvPr id="20" name="Table 19"/>
          <p:cNvGraphicFramePr>
            <a:graphicFrameLocks noGrp="1"/>
          </p:cNvGraphicFramePr>
          <p:nvPr>
            <p:extLst/>
          </p:nvPr>
        </p:nvGraphicFramePr>
        <p:xfrm>
          <a:off x="3418122" y="1385087"/>
          <a:ext cx="1895808" cy="3370284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473952">
                  <a:extLst>
                    <a:ext uri="{9D8B030D-6E8A-4147-A177-3AD203B41FA5}">
                      <a16:colId xmlns:a16="http://schemas.microsoft.com/office/drawing/2014/main" val="2932049012"/>
                    </a:ext>
                  </a:extLst>
                </a:gridCol>
                <a:gridCol w="473952">
                  <a:extLst>
                    <a:ext uri="{9D8B030D-6E8A-4147-A177-3AD203B41FA5}">
                      <a16:colId xmlns:a16="http://schemas.microsoft.com/office/drawing/2014/main" val="1307790138"/>
                    </a:ext>
                  </a:extLst>
                </a:gridCol>
                <a:gridCol w="473952">
                  <a:extLst>
                    <a:ext uri="{9D8B030D-6E8A-4147-A177-3AD203B41FA5}">
                      <a16:colId xmlns:a16="http://schemas.microsoft.com/office/drawing/2014/main" val="3052752974"/>
                    </a:ext>
                  </a:extLst>
                </a:gridCol>
                <a:gridCol w="473952">
                  <a:extLst>
                    <a:ext uri="{9D8B030D-6E8A-4147-A177-3AD203B41FA5}">
                      <a16:colId xmlns:a16="http://schemas.microsoft.com/office/drawing/2014/main" val="2505688447"/>
                    </a:ext>
                  </a:extLst>
                </a:gridCol>
              </a:tblGrid>
              <a:tr h="37447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A/B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7250967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9930681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527566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90255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9247369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3820127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8860616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9437925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486003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1" name="Table 20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5519814" y="1385087"/>
              <a:ext cx="1902848" cy="3370284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tableStyleId>{5C22544A-7EE6-4342-B048-85BDC9FD1C3A}</a:tableStyleId>
                  </a:tblPr>
                  <a:tblGrid>
                    <a:gridCol w="475712">
                      <a:extLst>
                        <a:ext uri="{9D8B030D-6E8A-4147-A177-3AD203B41FA5}">
                          <a16:colId xmlns:a16="http://schemas.microsoft.com/office/drawing/2014/main" val="2932049012"/>
                        </a:ext>
                      </a:extLst>
                    </a:gridCol>
                    <a:gridCol w="475712">
                      <a:extLst>
                        <a:ext uri="{9D8B030D-6E8A-4147-A177-3AD203B41FA5}">
                          <a16:colId xmlns:a16="http://schemas.microsoft.com/office/drawing/2014/main" val="1307790138"/>
                        </a:ext>
                      </a:extLst>
                    </a:gridCol>
                    <a:gridCol w="475712">
                      <a:extLst>
                        <a:ext uri="{9D8B030D-6E8A-4147-A177-3AD203B41FA5}">
                          <a16:colId xmlns:a16="http://schemas.microsoft.com/office/drawing/2014/main" val="3052752974"/>
                        </a:ext>
                      </a:extLst>
                    </a:gridCol>
                    <a:gridCol w="475712">
                      <a:extLst>
                        <a:ext uri="{9D8B030D-6E8A-4147-A177-3AD203B41FA5}">
                          <a16:colId xmlns:a16="http://schemas.microsoft.com/office/drawing/2014/main" val="2505688447"/>
                        </a:ext>
                      </a:extLst>
                    </a:gridCol>
                  </a:tblGrid>
                  <a:tr h="3744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A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B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C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A/B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2725096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low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09930681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high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60527566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low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7390255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high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19247369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sz="11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100" b="0" i="0" smtClean="0">
                                        <a:latin typeface="Cambria Math" panose="02040503050406030204" pitchFamily="18" charset="0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low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kumimoji="0" lang="en-US" sz="11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A</m:t>
                                    </m:r>
                                    <m: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/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93382012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sz="11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100" b="0" i="0" smtClean="0">
                                        <a:latin typeface="Cambria Math" panose="02040503050406030204" pitchFamily="18" charset="0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high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kumimoji="0" lang="en-US" sz="11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A</m:t>
                                    </m:r>
                                    <m: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/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768860616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sz="11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100" b="0" i="0" smtClean="0">
                                        <a:latin typeface="Cambria Math" panose="02040503050406030204" pitchFamily="18" charset="0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low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kumimoji="0" lang="en-US" sz="11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A</m:t>
                                    </m:r>
                                    <m: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/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139437925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high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1486003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1" name="Table 2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10050399"/>
                  </p:ext>
                </p:extLst>
              </p:nvPr>
            </p:nvGraphicFramePr>
            <p:xfrm>
              <a:off x="5519814" y="1385087"/>
              <a:ext cx="1902848" cy="3370284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tableStyleId>{5C22544A-7EE6-4342-B048-85BDC9FD1C3A}</a:tableStyleId>
                  </a:tblPr>
                  <a:tblGrid>
                    <a:gridCol w="475712">
                      <a:extLst>
                        <a:ext uri="{9D8B030D-6E8A-4147-A177-3AD203B41FA5}">
                          <a16:colId xmlns:a16="http://schemas.microsoft.com/office/drawing/2014/main" val="2932049012"/>
                        </a:ext>
                      </a:extLst>
                    </a:gridCol>
                    <a:gridCol w="475712">
                      <a:extLst>
                        <a:ext uri="{9D8B030D-6E8A-4147-A177-3AD203B41FA5}">
                          <a16:colId xmlns:a16="http://schemas.microsoft.com/office/drawing/2014/main" val="1307790138"/>
                        </a:ext>
                      </a:extLst>
                    </a:gridCol>
                    <a:gridCol w="475712">
                      <a:extLst>
                        <a:ext uri="{9D8B030D-6E8A-4147-A177-3AD203B41FA5}">
                          <a16:colId xmlns:a16="http://schemas.microsoft.com/office/drawing/2014/main" val="3052752974"/>
                        </a:ext>
                      </a:extLst>
                    </a:gridCol>
                    <a:gridCol w="475712">
                      <a:extLst>
                        <a:ext uri="{9D8B030D-6E8A-4147-A177-3AD203B41FA5}">
                          <a16:colId xmlns:a16="http://schemas.microsoft.com/office/drawing/2014/main" val="2505688447"/>
                        </a:ext>
                      </a:extLst>
                    </a:gridCol>
                  </a:tblGrid>
                  <a:tr h="3744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A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B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C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A/B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2725096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low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09930681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high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60527566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low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7390255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high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19247369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5063" t="-513115" r="-216456" b="-3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low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07692" t="-513115" r="-19231" b="-32623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3382012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5063" t="-603226" r="-216456" b="-2209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high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07692" t="-603226" r="-19231" b="-22096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68860616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5063" t="-714754" r="-216456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low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07692" t="-714754" r="-19231" b="-1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39437925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high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1486003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2" name="Table 21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7635586" y="1385087"/>
              <a:ext cx="1980748" cy="3370284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tableStyleId>{5C22544A-7EE6-4342-B048-85BDC9FD1C3A}</a:tableStyleId>
                  </a:tblPr>
                  <a:tblGrid>
                    <a:gridCol w="495187">
                      <a:extLst>
                        <a:ext uri="{9D8B030D-6E8A-4147-A177-3AD203B41FA5}">
                          <a16:colId xmlns:a16="http://schemas.microsoft.com/office/drawing/2014/main" val="2932049012"/>
                        </a:ext>
                      </a:extLst>
                    </a:gridCol>
                    <a:gridCol w="495187">
                      <a:extLst>
                        <a:ext uri="{9D8B030D-6E8A-4147-A177-3AD203B41FA5}">
                          <a16:colId xmlns:a16="http://schemas.microsoft.com/office/drawing/2014/main" val="1307790138"/>
                        </a:ext>
                      </a:extLst>
                    </a:gridCol>
                    <a:gridCol w="495187">
                      <a:extLst>
                        <a:ext uri="{9D8B030D-6E8A-4147-A177-3AD203B41FA5}">
                          <a16:colId xmlns:a16="http://schemas.microsoft.com/office/drawing/2014/main" val="3052752974"/>
                        </a:ext>
                      </a:extLst>
                    </a:gridCol>
                    <a:gridCol w="495187">
                      <a:extLst>
                        <a:ext uri="{9D8B030D-6E8A-4147-A177-3AD203B41FA5}">
                          <a16:colId xmlns:a16="http://schemas.microsoft.com/office/drawing/2014/main" val="2505688447"/>
                        </a:ext>
                      </a:extLst>
                    </a:gridCol>
                  </a:tblGrid>
                  <a:tr h="3744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A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B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C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A/B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2725096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[1, 0]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09930681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[0, 1]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60527566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[1, 0]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7390255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[0, 1]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19247369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sz="11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100" b="0" i="0" smtClean="0">
                                        <a:latin typeface="Cambria Math" panose="02040503050406030204" pitchFamily="18" charset="0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[1, 0]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kumimoji="0" lang="en-US" sz="11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A</m:t>
                                    </m:r>
                                    <m: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/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93382012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sz="11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100" b="0" i="0" smtClean="0">
                                        <a:latin typeface="Cambria Math" panose="02040503050406030204" pitchFamily="18" charset="0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[0, 1]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kumimoji="0" lang="en-US" sz="11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A</m:t>
                                    </m:r>
                                    <m: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/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768860616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sz="11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100" b="0" i="0" smtClean="0">
                                        <a:latin typeface="Cambria Math" panose="02040503050406030204" pitchFamily="18" charset="0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[1, 0]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kumimoji="0" lang="en-US" sz="11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A</m:t>
                                    </m:r>
                                    <m: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/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139437925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[0, 1]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1486003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2" name="Table 2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63308731"/>
                  </p:ext>
                </p:extLst>
              </p:nvPr>
            </p:nvGraphicFramePr>
            <p:xfrm>
              <a:off x="7635586" y="1385087"/>
              <a:ext cx="1980748" cy="3370284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tableStyleId>{5C22544A-7EE6-4342-B048-85BDC9FD1C3A}</a:tableStyleId>
                  </a:tblPr>
                  <a:tblGrid>
                    <a:gridCol w="495187">
                      <a:extLst>
                        <a:ext uri="{9D8B030D-6E8A-4147-A177-3AD203B41FA5}">
                          <a16:colId xmlns:a16="http://schemas.microsoft.com/office/drawing/2014/main" val="2932049012"/>
                        </a:ext>
                      </a:extLst>
                    </a:gridCol>
                    <a:gridCol w="495187">
                      <a:extLst>
                        <a:ext uri="{9D8B030D-6E8A-4147-A177-3AD203B41FA5}">
                          <a16:colId xmlns:a16="http://schemas.microsoft.com/office/drawing/2014/main" val="1307790138"/>
                        </a:ext>
                      </a:extLst>
                    </a:gridCol>
                    <a:gridCol w="495187">
                      <a:extLst>
                        <a:ext uri="{9D8B030D-6E8A-4147-A177-3AD203B41FA5}">
                          <a16:colId xmlns:a16="http://schemas.microsoft.com/office/drawing/2014/main" val="3052752974"/>
                        </a:ext>
                      </a:extLst>
                    </a:gridCol>
                    <a:gridCol w="495187">
                      <a:extLst>
                        <a:ext uri="{9D8B030D-6E8A-4147-A177-3AD203B41FA5}">
                          <a16:colId xmlns:a16="http://schemas.microsoft.com/office/drawing/2014/main" val="2505688447"/>
                        </a:ext>
                      </a:extLst>
                    </a:gridCol>
                  </a:tblGrid>
                  <a:tr h="3744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A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B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C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A/B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2725096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[1, 0]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09930681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[0, 1]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60527566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[1, 0]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7390255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[0, 1]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19247369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7407" t="-513115" r="-219753" b="-3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[1, 0]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8642" t="-513115" r="-18519" b="-32623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3382012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7407" t="-603226" r="-219753" b="-2209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[0, 1]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8642" t="-603226" r="-18519" b="-22096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68860616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7407" t="-714754" r="-219753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[1, 0]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8642" t="-714754" r="-18519" b="-1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39437925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[0, 1]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1486003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3" name="Table 22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9829258" y="1389044"/>
              <a:ext cx="2019576" cy="3370284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tableStyleId>{5C22544A-7EE6-4342-B048-85BDC9FD1C3A}</a:tableStyleId>
                  </a:tblPr>
                  <a:tblGrid>
                    <a:gridCol w="504894">
                      <a:extLst>
                        <a:ext uri="{9D8B030D-6E8A-4147-A177-3AD203B41FA5}">
                          <a16:colId xmlns:a16="http://schemas.microsoft.com/office/drawing/2014/main" val="2932049012"/>
                        </a:ext>
                      </a:extLst>
                    </a:gridCol>
                    <a:gridCol w="504894">
                      <a:extLst>
                        <a:ext uri="{9D8B030D-6E8A-4147-A177-3AD203B41FA5}">
                          <a16:colId xmlns:a16="http://schemas.microsoft.com/office/drawing/2014/main" val="1307790138"/>
                        </a:ext>
                      </a:extLst>
                    </a:gridCol>
                    <a:gridCol w="504894">
                      <a:extLst>
                        <a:ext uri="{9D8B030D-6E8A-4147-A177-3AD203B41FA5}">
                          <a16:colId xmlns:a16="http://schemas.microsoft.com/office/drawing/2014/main" val="3052752974"/>
                        </a:ext>
                      </a:extLst>
                    </a:gridCol>
                    <a:gridCol w="504894">
                      <a:extLst>
                        <a:ext uri="{9D8B030D-6E8A-4147-A177-3AD203B41FA5}">
                          <a16:colId xmlns:a16="http://schemas.microsoft.com/office/drawing/2014/main" val="2505688447"/>
                        </a:ext>
                      </a:extLst>
                    </a:gridCol>
                  </a:tblGrid>
                  <a:tr h="3744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A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B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C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A/B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2725096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[1, 0]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09930681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[0, 1]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60527566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[1, 0]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7390255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[0, 1]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19247369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[1, 0]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1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93382012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1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[0, 1]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1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768860616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1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[1, 0]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1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139437925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[0, 1]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1486003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3" name="Table 2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75010054"/>
                  </p:ext>
                </p:extLst>
              </p:nvPr>
            </p:nvGraphicFramePr>
            <p:xfrm>
              <a:off x="9829258" y="1389044"/>
              <a:ext cx="2019576" cy="3370284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tableStyleId>{5C22544A-7EE6-4342-B048-85BDC9FD1C3A}</a:tableStyleId>
                  </a:tblPr>
                  <a:tblGrid>
                    <a:gridCol w="504894">
                      <a:extLst>
                        <a:ext uri="{9D8B030D-6E8A-4147-A177-3AD203B41FA5}">
                          <a16:colId xmlns:a16="http://schemas.microsoft.com/office/drawing/2014/main" val="2932049012"/>
                        </a:ext>
                      </a:extLst>
                    </a:gridCol>
                    <a:gridCol w="504894">
                      <a:extLst>
                        <a:ext uri="{9D8B030D-6E8A-4147-A177-3AD203B41FA5}">
                          <a16:colId xmlns:a16="http://schemas.microsoft.com/office/drawing/2014/main" val="1307790138"/>
                        </a:ext>
                      </a:extLst>
                    </a:gridCol>
                    <a:gridCol w="504894">
                      <a:extLst>
                        <a:ext uri="{9D8B030D-6E8A-4147-A177-3AD203B41FA5}">
                          <a16:colId xmlns:a16="http://schemas.microsoft.com/office/drawing/2014/main" val="3052752974"/>
                        </a:ext>
                      </a:extLst>
                    </a:gridCol>
                    <a:gridCol w="504894">
                      <a:extLst>
                        <a:ext uri="{9D8B030D-6E8A-4147-A177-3AD203B41FA5}">
                          <a16:colId xmlns:a16="http://schemas.microsoft.com/office/drawing/2014/main" val="2505688447"/>
                        </a:ext>
                      </a:extLst>
                    </a:gridCol>
                  </a:tblGrid>
                  <a:tr h="3744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A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B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C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A/B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2725096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[1, 0]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09930681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[0, 1]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60527566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[1, 0]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7390255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[0, 1]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19247369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6024" t="-513115" r="-218072" b="-3278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[1, 0]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06024" t="-513115" r="-18072" b="-32786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3382012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6024" t="-603226" r="-218072" b="-2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[0, 1]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06024" t="-603226" r="-18072" b="-22258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68860616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6024" t="-714754" r="-218072" b="-1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[1, 0]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06024" t="-714754" r="-18072" b="-12623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39437925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[0, 1]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14860034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27" name="Straight Arrow Connector 26"/>
          <p:cNvCxnSpPr>
            <a:stCxn id="4" idx="3"/>
            <a:endCxn id="18" idx="1"/>
          </p:cNvCxnSpPr>
          <p:nvPr/>
        </p:nvCxnSpPr>
        <p:spPr>
          <a:xfrm flipV="1">
            <a:off x="1539700" y="3070229"/>
            <a:ext cx="335142" cy="7942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8" idx="3"/>
            <a:endCxn id="20" idx="1"/>
          </p:cNvCxnSpPr>
          <p:nvPr/>
        </p:nvCxnSpPr>
        <p:spPr>
          <a:xfrm>
            <a:off x="3205198" y="3070229"/>
            <a:ext cx="2129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20" idx="3"/>
            <a:endCxn id="21" idx="1"/>
          </p:cNvCxnSpPr>
          <p:nvPr/>
        </p:nvCxnSpPr>
        <p:spPr>
          <a:xfrm>
            <a:off x="5313930" y="3070229"/>
            <a:ext cx="2058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21" idx="3"/>
            <a:endCxn id="22" idx="1"/>
          </p:cNvCxnSpPr>
          <p:nvPr/>
        </p:nvCxnSpPr>
        <p:spPr>
          <a:xfrm>
            <a:off x="7422662" y="3070229"/>
            <a:ext cx="2129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22" idx="3"/>
            <a:endCxn id="23" idx="1"/>
          </p:cNvCxnSpPr>
          <p:nvPr/>
        </p:nvCxnSpPr>
        <p:spPr>
          <a:xfrm>
            <a:off x="9616334" y="3070229"/>
            <a:ext cx="212924" cy="39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43" name="Table 42"/>
          <p:cNvGraphicFramePr>
            <a:graphicFrameLocks noGrp="1"/>
          </p:cNvGraphicFramePr>
          <p:nvPr>
            <p:extLst/>
          </p:nvPr>
        </p:nvGraphicFramePr>
        <p:xfrm>
          <a:off x="3418122" y="5194526"/>
          <a:ext cx="1895808" cy="1123428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{21E4AEA4-8DFA-4A89-87EB-49C32662AFE0}</a:tableStyleId>
              </a:tblPr>
              <a:tblGrid>
                <a:gridCol w="473952">
                  <a:extLst>
                    <a:ext uri="{9D8B030D-6E8A-4147-A177-3AD203B41FA5}">
                      <a16:colId xmlns:a16="http://schemas.microsoft.com/office/drawing/2014/main" val="2932049012"/>
                    </a:ext>
                  </a:extLst>
                </a:gridCol>
                <a:gridCol w="473952">
                  <a:extLst>
                    <a:ext uri="{9D8B030D-6E8A-4147-A177-3AD203B41FA5}">
                      <a16:colId xmlns:a16="http://schemas.microsoft.com/office/drawing/2014/main" val="1307790138"/>
                    </a:ext>
                  </a:extLst>
                </a:gridCol>
                <a:gridCol w="473952">
                  <a:extLst>
                    <a:ext uri="{9D8B030D-6E8A-4147-A177-3AD203B41FA5}">
                      <a16:colId xmlns:a16="http://schemas.microsoft.com/office/drawing/2014/main" val="3052752974"/>
                    </a:ext>
                  </a:extLst>
                </a:gridCol>
                <a:gridCol w="473952">
                  <a:extLst>
                    <a:ext uri="{9D8B030D-6E8A-4147-A177-3AD203B41FA5}">
                      <a16:colId xmlns:a16="http://schemas.microsoft.com/office/drawing/2014/main" val="3665433415"/>
                    </a:ext>
                  </a:extLst>
                </a:gridCol>
              </a:tblGrid>
              <a:tr h="37447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A/B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7250967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4220528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83930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4" name="Table 43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5519814" y="5194526"/>
              <a:ext cx="1895808" cy="1123428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tableStyleId>{21E4AEA4-8DFA-4A89-87EB-49C32662AFE0}</a:tableStyleId>
                  </a:tblPr>
                  <a:tblGrid>
                    <a:gridCol w="473952">
                      <a:extLst>
                        <a:ext uri="{9D8B030D-6E8A-4147-A177-3AD203B41FA5}">
                          <a16:colId xmlns:a16="http://schemas.microsoft.com/office/drawing/2014/main" val="2932049012"/>
                        </a:ext>
                      </a:extLst>
                    </a:gridCol>
                    <a:gridCol w="473952">
                      <a:extLst>
                        <a:ext uri="{9D8B030D-6E8A-4147-A177-3AD203B41FA5}">
                          <a16:colId xmlns:a16="http://schemas.microsoft.com/office/drawing/2014/main" val="1307790138"/>
                        </a:ext>
                      </a:extLst>
                    </a:gridCol>
                    <a:gridCol w="473952">
                      <a:extLst>
                        <a:ext uri="{9D8B030D-6E8A-4147-A177-3AD203B41FA5}">
                          <a16:colId xmlns:a16="http://schemas.microsoft.com/office/drawing/2014/main" val="3052752974"/>
                        </a:ext>
                      </a:extLst>
                    </a:gridCol>
                    <a:gridCol w="473952">
                      <a:extLst>
                        <a:ext uri="{9D8B030D-6E8A-4147-A177-3AD203B41FA5}">
                          <a16:colId xmlns:a16="http://schemas.microsoft.com/office/drawing/2014/main" val="3665433415"/>
                        </a:ext>
                      </a:extLst>
                    </a:gridCol>
                  </a:tblGrid>
                  <a:tr h="3744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A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B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C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A/B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2725096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low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4220528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sz="11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100" b="0" i="0" smtClean="0">
                                        <a:latin typeface="Cambria Math" panose="02040503050406030204" pitchFamily="18" charset="0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high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kumimoji="0" lang="en-US" sz="11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A</m:t>
                                    </m:r>
                                    <m: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/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58393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4" name="Table 4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75967869"/>
                  </p:ext>
                </p:extLst>
              </p:nvPr>
            </p:nvGraphicFramePr>
            <p:xfrm>
              <a:off x="5519814" y="5194526"/>
              <a:ext cx="1895808" cy="1123428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tableStyleId>{21E4AEA4-8DFA-4A89-87EB-49C32662AFE0}</a:tableStyleId>
                  </a:tblPr>
                  <a:tblGrid>
                    <a:gridCol w="473952">
                      <a:extLst>
                        <a:ext uri="{9D8B030D-6E8A-4147-A177-3AD203B41FA5}">
                          <a16:colId xmlns:a16="http://schemas.microsoft.com/office/drawing/2014/main" val="2932049012"/>
                        </a:ext>
                      </a:extLst>
                    </a:gridCol>
                    <a:gridCol w="473952">
                      <a:extLst>
                        <a:ext uri="{9D8B030D-6E8A-4147-A177-3AD203B41FA5}">
                          <a16:colId xmlns:a16="http://schemas.microsoft.com/office/drawing/2014/main" val="1307790138"/>
                        </a:ext>
                      </a:extLst>
                    </a:gridCol>
                    <a:gridCol w="473952">
                      <a:extLst>
                        <a:ext uri="{9D8B030D-6E8A-4147-A177-3AD203B41FA5}">
                          <a16:colId xmlns:a16="http://schemas.microsoft.com/office/drawing/2014/main" val="3052752974"/>
                        </a:ext>
                      </a:extLst>
                    </a:gridCol>
                    <a:gridCol w="473952">
                      <a:extLst>
                        <a:ext uri="{9D8B030D-6E8A-4147-A177-3AD203B41FA5}">
                          <a16:colId xmlns:a16="http://schemas.microsoft.com/office/drawing/2014/main" val="3665433415"/>
                        </a:ext>
                      </a:extLst>
                    </a:gridCol>
                  </a:tblGrid>
                  <a:tr h="3744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A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B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C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A/B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2725096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100" dirty="0" smtClean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low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4220528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06410" t="-206452" r="-219231" b="-241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high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306410" t="-206452" r="-19231" b="-2419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583930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5" name="Table 44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7635586" y="5194526"/>
              <a:ext cx="1980748" cy="1123428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tableStyleId>{21E4AEA4-8DFA-4A89-87EB-49C32662AFE0}</a:tableStyleId>
                  </a:tblPr>
                  <a:tblGrid>
                    <a:gridCol w="495187">
                      <a:extLst>
                        <a:ext uri="{9D8B030D-6E8A-4147-A177-3AD203B41FA5}">
                          <a16:colId xmlns:a16="http://schemas.microsoft.com/office/drawing/2014/main" val="2932049012"/>
                        </a:ext>
                      </a:extLst>
                    </a:gridCol>
                    <a:gridCol w="499421">
                      <a:extLst>
                        <a:ext uri="{9D8B030D-6E8A-4147-A177-3AD203B41FA5}">
                          <a16:colId xmlns:a16="http://schemas.microsoft.com/office/drawing/2014/main" val="1307790138"/>
                        </a:ext>
                      </a:extLst>
                    </a:gridCol>
                    <a:gridCol w="490953">
                      <a:extLst>
                        <a:ext uri="{9D8B030D-6E8A-4147-A177-3AD203B41FA5}">
                          <a16:colId xmlns:a16="http://schemas.microsoft.com/office/drawing/2014/main" val="3052752974"/>
                        </a:ext>
                      </a:extLst>
                    </a:gridCol>
                    <a:gridCol w="495187">
                      <a:extLst>
                        <a:ext uri="{9D8B030D-6E8A-4147-A177-3AD203B41FA5}">
                          <a16:colId xmlns:a16="http://schemas.microsoft.com/office/drawing/2014/main" val="3665433415"/>
                        </a:ext>
                      </a:extLst>
                    </a:gridCol>
                  </a:tblGrid>
                  <a:tr h="3744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A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B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C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A/B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2725096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[1, 0]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4220528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sz="11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100" b="0" i="0" smtClean="0">
                                        <a:latin typeface="Cambria Math" panose="02040503050406030204" pitchFamily="18" charset="0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[0, 1]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kumimoji="0" lang="en-US" sz="11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A</m:t>
                                    </m:r>
                                    <m: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/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58393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5" name="Table 4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1845302"/>
                  </p:ext>
                </p:extLst>
              </p:nvPr>
            </p:nvGraphicFramePr>
            <p:xfrm>
              <a:off x="7635586" y="5194526"/>
              <a:ext cx="1980748" cy="1123428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tableStyleId>{21E4AEA4-8DFA-4A89-87EB-49C32662AFE0}</a:tableStyleId>
                  </a:tblPr>
                  <a:tblGrid>
                    <a:gridCol w="495187">
                      <a:extLst>
                        <a:ext uri="{9D8B030D-6E8A-4147-A177-3AD203B41FA5}">
                          <a16:colId xmlns:a16="http://schemas.microsoft.com/office/drawing/2014/main" val="2932049012"/>
                        </a:ext>
                      </a:extLst>
                    </a:gridCol>
                    <a:gridCol w="499421">
                      <a:extLst>
                        <a:ext uri="{9D8B030D-6E8A-4147-A177-3AD203B41FA5}">
                          <a16:colId xmlns:a16="http://schemas.microsoft.com/office/drawing/2014/main" val="1307790138"/>
                        </a:ext>
                      </a:extLst>
                    </a:gridCol>
                    <a:gridCol w="490953">
                      <a:extLst>
                        <a:ext uri="{9D8B030D-6E8A-4147-A177-3AD203B41FA5}">
                          <a16:colId xmlns:a16="http://schemas.microsoft.com/office/drawing/2014/main" val="3052752974"/>
                        </a:ext>
                      </a:extLst>
                    </a:gridCol>
                    <a:gridCol w="495187">
                      <a:extLst>
                        <a:ext uri="{9D8B030D-6E8A-4147-A177-3AD203B41FA5}">
                          <a16:colId xmlns:a16="http://schemas.microsoft.com/office/drawing/2014/main" val="3665433415"/>
                        </a:ext>
                      </a:extLst>
                    </a:gridCol>
                  </a:tblGrid>
                  <a:tr h="3744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A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B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C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A/B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2725096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100" dirty="0" smtClean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[1, 0]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4220528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106098" t="-206452" r="-215854" b="-241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[0, 1]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308642" t="-206452" r="-18519" b="-2419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583930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6" name="Table 45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9829258" y="5194526"/>
              <a:ext cx="1980748" cy="1123428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tableStyleId>{21E4AEA4-8DFA-4A89-87EB-49C32662AFE0}</a:tableStyleId>
                  </a:tblPr>
                  <a:tblGrid>
                    <a:gridCol w="495187">
                      <a:extLst>
                        <a:ext uri="{9D8B030D-6E8A-4147-A177-3AD203B41FA5}">
                          <a16:colId xmlns:a16="http://schemas.microsoft.com/office/drawing/2014/main" val="2932049012"/>
                        </a:ext>
                      </a:extLst>
                    </a:gridCol>
                    <a:gridCol w="499421">
                      <a:extLst>
                        <a:ext uri="{9D8B030D-6E8A-4147-A177-3AD203B41FA5}">
                          <a16:colId xmlns:a16="http://schemas.microsoft.com/office/drawing/2014/main" val="1307790138"/>
                        </a:ext>
                      </a:extLst>
                    </a:gridCol>
                    <a:gridCol w="490953">
                      <a:extLst>
                        <a:ext uri="{9D8B030D-6E8A-4147-A177-3AD203B41FA5}">
                          <a16:colId xmlns:a16="http://schemas.microsoft.com/office/drawing/2014/main" val="3052752974"/>
                        </a:ext>
                      </a:extLst>
                    </a:gridCol>
                    <a:gridCol w="495187">
                      <a:extLst>
                        <a:ext uri="{9D8B030D-6E8A-4147-A177-3AD203B41FA5}">
                          <a16:colId xmlns:a16="http://schemas.microsoft.com/office/drawing/2014/main" val="3665433415"/>
                        </a:ext>
                      </a:extLst>
                    </a:gridCol>
                  </a:tblGrid>
                  <a:tr h="3744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A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B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C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A/B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2725096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[1, 0]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4220528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[0, 1]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1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58393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6" name="Table 4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05898556"/>
                  </p:ext>
                </p:extLst>
              </p:nvPr>
            </p:nvGraphicFramePr>
            <p:xfrm>
              <a:off x="9829258" y="5194526"/>
              <a:ext cx="1980748" cy="1123428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tableStyleId>{21E4AEA4-8DFA-4A89-87EB-49C32662AFE0}</a:tableStyleId>
                  </a:tblPr>
                  <a:tblGrid>
                    <a:gridCol w="495187">
                      <a:extLst>
                        <a:ext uri="{9D8B030D-6E8A-4147-A177-3AD203B41FA5}">
                          <a16:colId xmlns:a16="http://schemas.microsoft.com/office/drawing/2014/main" val="2932049012"/>
                        </a:ext>
                      </a:extLst>
                    </a:gridCol>
                    <a:gridCol w="499421">
                      <a:extLst>
                        <a:ext uri="{9D8B030D-6E8A-4147-A177-3AD203B41FA5}">
                          <a16:colId xmlns:a16="http://schemas.microsoft.com/office/drawing/2014/main" val="1307790138"/>
                        </a:ext>
                      </a:extLst>
                    </a:gridCol>
                    <a:gridCol w="490953">
                      <a:extLst>
                        <a:ext uri="{9D8B030D-6E8A-4147-A177-3AD203B41FA5}">
                          <a16:colId xmlns:a16="http://schemas.microsoft.com/office/drawing/2014/main" val="3052752974"/>
                        </a:ext>
                      </a:extLst>
                    </a:gridCol>
                    <a:gridCol w="495187">
                      <a:extLst>
                        <a:ext uri="{9D8B030D-6E8A-4147-A177-3AD203B41FA5}">
                          <a16:colId xmlns:a16="http://schemas.microsoft.com/office/drawing/2014/main" val="3665433415"/>
                        </a:ext>
                      </a:extLst>
                    </a:gridCol>
                  </a:tblGrid>
                  <a:tr h="3744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A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B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C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A/B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2725096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100" dirty="0" smtClean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[1, 0]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4220528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106098" t="-206452" r="-215854" b="-241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[0, 1]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308642" t="-206452" r="-18519" b="-2419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5839300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47" name="Straight Arrow Connector 46"/>
          <p:cNvCxnSpPr/>
          <p:nvPr/>
        </p:nvCxnSpPr>
        <p:spPr>
          <a:xfrm>
            <a:off x="3205198" y="5756680"/>
            <a:ext cx="2129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5331316" y="5756240"/>
            <a:ext cx="2058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>
            <a:off x="7415622" y="5756240"/>
            <a:ext cx="2129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>
            <a:off x="9623374" y="5766452"/>
            <a:ext cx="212924" cy="39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4" idx="3"/>
            <a:endCxn id="19" idx="1"/>
          </p:cNvCxnSpPr>
          <p:nvPr/>
        </p:nvCxnSpPr>
        <p:spPr>
          <a:xfrm>
            <a:off x="1539700" y="3864446"/>
            <a:ext cx="335142" cy="18917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Rectangle 55"/>
          <p:cNvSpPr/>
          <p:nvPr/>
        </p:nvSpPr>
        <p:spPr>
          <a:xfrm>
            <a:off x="1010221" y="953805"/>
            <a:ext cx="139410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/>
            <a:r>
              <a:rPr lang="en-US" sz="1400" dirty="0"/>
              <a:t>Create a Test Set</a:t>
            </a:r>
          </a:p>
        </p:txBody>
      </p:sp>
      <p:sp>
        <p:nvSpPr>
          <p:cNvPr id="61" name="Rectangle 60"/>
          <p:cNvSpPr/>
          <p:nvPr/>
        </p:nvSpPr>
        <p:spPr>
          <a:xfrm>
            <a:off x="2686844" y="952190"/>
            <a:ext cx="12496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/>
            <a:r>
              <a:rPr lang="en-US" sz="1400" dirty="0"/>
              <a:t>Add Attributes</a:t>
            </a:r>
          </a:p>
        </p:txBody>
      </p:sp>
      <p:sp>
        <p:nvSpPr>
          <p:cNvPr id="64" name="Rectangle 63"/>
          <p:cNvSpPr/>
          <p:nvPr/>
        </p:nvSpPr>
        <p:spPr>
          <a:xfrm>
            <a:off x="4819114" y="955427"/>
            <a:ext cx="119552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/>
            <a:r>
              <a:rPr lang="en-US" sz="1400" dirty="0"/>
              <a:t>Data Cleaning</a:t>
            </a:r>
          </a:p>
        </p:txBody>
      </p:sp>
      <p:sp>
        <p:nvSpPr>
          <p:cNvPr id="65" name="Rectangle 64"/>
          <p:cNvSpPr/>
          <p:nvPr/>
        </p:nvSpPr>
        <p:spPr>
          <a:xfrm>
            <a:off x="6777895" y="934683"/>
            <a:ext cx="150246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/>
            <a:r>
              <a:rPr lang="en-US" sz="1400" dirty="0"/>
              <a:t>One Hot Encoding</a:t>
            </a:r>
          </a:p>
        </p:txBody>
      </p:sp>
      <p:sp>
        <p:nvSpPr>
          <p:cNvPr id="66" name="Rectangle 65"/>
          <p:cNvSpPr/>
          <p:nvPr/>
        </p:nvSpPr>
        <p:spPr>
          <a:xfrm>
            <a:off x="9449983" y="952190"/>
            <a:ext cx="68974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/>
            <a:r>
              <a:rPr lang="en-US" sz="1400" dirty="0"/>
              <a:t>Scaling</a:t>
            </a:r>
          </a:p>
        </p:txBody>
      </p:sp>
      <p:cxnSp>
        <p:nvCxnSpPr>
          <p:cNvPr id="68" name="Straight Arrow Connector 67"/>
          <p:cNvCxnSpPr/>
          <p:nvPr/>
        </p:nvCxnSpPr>
        <p:spPr>
          <a:xfrm>
            <a:off x="6200502" y="4306251"/>
            <a:ext cx="0" cy="175913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>
            <a:off x="7172690" y="4306251"/>
            <a:ext cx="0" cy="175913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/>
          <p:nvPr/>
        </p:nvCxnSpPr>
        <p:spPr>
          <a:xfrm>
            <a:off x="10363200" y="4888405"/>
            <a:ext cx="5080" cy="28062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/>
          <p:cNvSpPr txBox="1"/>
          <p:nvPr/>
        </p:nvSpPr>
        <p:spPr>
          <a:xfrm>
            <a:off x="10302240" y="4817275"/>
            <a:ext cx="19768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use same mean, </a:t>
            </a:r>
            <a:r>
              <a:rPr lang="en-US" sz="1600" dirty="0" err="1">
                <a:solidFill>
                  <a:srgbClr val="FF0000"/>
                </a:solidFill>
              </a:rPr>
              <a:t>std</a:t>
            </a:r>
            <a:endParaRPr lang="en-US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8635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IDEs</a:t>
            </a:r>
            <a:endParaRPr lang="en-US" dirty="0"/>
          </a:p>
        </p:txBody>
      </p:sp>
      <p:pic>
        <p:nvPicPr>
          <p:cNvPr id="1026" name="Picture 2" descr="Image result for pycharm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346" y="4163844"/>
            <a:ext cx="3792854" cy="2174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python jupyter noteboo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9762" y="1700935"/>
            <a:ext cx="6374337" cy="4409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267698" y="3702179"/>
            <a:ext cx="2072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 err="1" smtClean="0"/>
              <a:t>PyCharm</a:t>
            </a:r>
            <a:endParaRPr lang="en-US" sz="2400" b="1" i="1" dirty="0"/>
          </a:p>
        </p:txBody>
      </p:sp>
      <p:sp>
        <p:nvSpPr>
          <p:cNvPr id="5" name="TextBox 4"/>
          <p:cNvSpPr txBox="1"/>
          <p:nvPr/>
        </p:nvSpPr>
        <p:spPr>
          <a:xfrm>
            <a:off x="1964372" y="838101"/>
            <a:ext cx="17242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 smtClean="0"/>
              <a:t>vi editor</a:t>
            </a:r>
            <a:endParaRPr lang="en-US" sz="2400" b="1" i="1" dirty="0"/>
          </a:p>
        </p:txBody>
      </p:sp>
      <p:pic>
        <p:nvPicPr>
          <p:cNvPr id="1034" name="Picture 10" descr="Image result for vi editor in linux pyth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346" y="1259567"/>
            <a:ext cx="3792854" cy="2382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6917953" y="1028734"/>
            <a:ext cx="32179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 err="1" smtClean="0"/>
              <a:t>Jupyter</a:t>
            </a:r>
            <a:r>
              <a:rPr lang="en-US" sz="2400" b="1" i="1" dirty="0" smtClean="0"/>
              <a:t> Notebook</a:t>
            </a:r>
            <a:endParaRPr lang="en-US" sz="2400" b="1" i="1" dirty="0"/>
          </a:p>
        </p:txBody>
      </p:sp>
    </p:spTree>
    <p:extLst>
      <p:ext uri="{BB962C8B-B14F-4D97-AF65-F5344CB8AC3E}">
        <p14:creationId xmlns:p14="http://schemas.microsoft.com/office/powerpoint/2010/main" val="4134444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Transformation Pipelines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209344" y="1804828"/>
          <a:ext cx="1330356" cy="4119236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443452">
                  <a:extLst>
                    <a:ext uri="{9D8B030D-6E8A-4147-A177-3AD203B41FA5}">
                      <a16:colId xmlns:a16="http://schemas.microsoft.com/office/drawing/2014/main" val="2932049012"/>
                    </a:ext>
                  </a:extLst>
                </a:gridCol>
                <a:gridCol w="443452">
                  <a:extLst>
                    <a:ext uri="{9D8B030D-6E8A-4147-A177-3AD203B41FA5}">
                      <a16:colId xmlns:a16="http://schemas.microsoft.com/office/drawing/2014/main" val="1307790138"/>
                    </a:ext>
                  </a:extLst>
                </a:gridCol>
                <a:gridCol w="443452">
                  <a:extLst>
                    <a:ext uri="{9D8B030D-6E8A-4147-A177-3AD203B41FA5}">
                      <a16:colId xmlns:a16="http://schemas.microsoft.com/office/drawing/2014/main" val="3052752974"/>
                    </a:ext>
                  </a:extLst>
                </a:gridCol>
              </a:tblGrid>
              <a:tr h="37447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7250967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9930681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527566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90255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9247369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3820127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8860616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9437925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4860034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4220528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839300"/>
                  </a:ext>
                </a:extLst>
              </a:tr>
            </a:tbl>
          </a:graphicData>
        </a:graphic>
      </p:graphicFrame>
      <p:graphicFrame>
        <p:nvGraphicFramePr>
          <p:cNvPr id="18" name="Table 17"/>
          <p:cNvGraphicFramePr>
            <a:graphicFrameLocks noGrp="1"/>
          </p:cNvGraphicFramePr>
          <p:nvPr>
            <p:extLst/>
          </p:nvPr>
        </p:nvGraphicFramePr>
        <p:xfrm>
          <a:off x="1874842" y="1385087"/>
          <a:ext cx="1330356" cy="3370284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443452">
                  <a:extLst>
                    <a:ext uri="{9D8B030D-6E8A-4147-A177-3AD203B41FA5}">
                      <a16:colId xmlns:a16="http://schemas.microsoft.com/office/drawing/2014/main" val="2932049012"/>
                    </a:ext>
                  </a:extLst>
                </a:gridCol>
                <a:gridCol w="443452">
                  <a:extLst>
                    <a:ext uri="{9D8B030D-6E8A-4147-A177-3AD203B41FA5}">
                      <a16:colId xmlns:a16="http://schemas.microsoft.com/office/drawing/2014/main" val="1307790138"/>
                    </a:ext>
                  </a:extLst>
                </a:gridCol>
                <a:gridCol w="443452">
                  <a:extLst>
                    <a:ext uri="{9D8B030D-6E8A-4147-A177-3AD203B41FA5}">
                      <a16:colId xmlns:a16="http://schemas.microsoft.com/office/drawing/2014/main" val="3052752974"/>
                    </a:ext>
                  </a:extLst>
                </a:gridCol>
              </a:tblGrid>
              <a:tr h="37447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7250967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9930681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527566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90255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9247369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3820127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8860616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9437925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4860034"/>
                  </a:ext>
                </a:extLst>
              </a:tr>
            </a:tbl>
          </a:graphicData>
        </a:graphic>
      </p:graphicFrame>
      <p:graphicFrame>
        <p:nvGraphicFramePr>
          <p:cNvPr id="19" name="Table 18"/>
          <p:cNvGraphicFramePr>
            <a:graphicFrameLocks noGrp="1"/>
          </p:cNvGraphicFramePr>
          <p:nvPr>
            <p:extLst/>
          </p:nvPr>
        </p:nvGraphicFramePr>
        <p:xfrm>
          <a:off x="1874842" y="5194526"/>
          <a:ext cx="1330356" cy="1123428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{21E4AEA4-8DFA-4A89-87EB-49C32662AFE0}</a:tableStyleId>
              </a:tblPr>
              <a:tblGrid>
                <a:gridCol w="443452">
                  <a:extLst>
                    <a:ext uri="{9D8B030D-6E8A-4147-A177-3AD203B41FA5}">
                      <a16:colId xmlns:a16="http://schemas.microsoft.com/office/drawing/2014/main" val="2932049012"/>
                    </a:ext>
                  </a:extLst>
                </a:gridCol>
                <a:gridCol w="443452">
                  <a:extLst>
                    <a:ext uri="{9D8B030D-6E8A-4147-A177-3AD203B41FA5}">
                      <a16:colId xmlns:a16="http://schemas.microsoft.com/office/drawing/2014/main" val="1307790138"/>
                    </a:ext>
                  </a:extLst>
                </a:gridCol>
                <a:gridCol w="443452">
                  <a:extLst>
                    <a:ext uri="{9D8B030D-6E8A-4147-A177-3AD203B41FA5}">
                      <a16:colId xmlns:a16="http://schemas.microsoft.com/office/drawing/2014/main" val="3052752974"/>
                    </a:ext>
                  </a:extLst>
                </a:gridCol>
              </a:tblGrid>
              <a:tr h="37447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7250967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4220528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83930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3" name="Table 22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9829258" y="1389044"/>
              <a:ext cx="2019576" cy="3370284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tableStyleId>{5C22544A-7EE6-4342-B048-85BDC9FD1C3A}</a:tableStyleId>
                  </a:tblPr>
                  <a:tblGrid>
                    <a:gridCol w="504894">
                      <a:extLst>
                        <a:ext uri="{9D8B030D-6E8A-4147-A177-3AD203B41FA5}">
                          <a16:colId xmlns:a16="http://schemas.microsoft.com/office/drawing/2014/main" val="2932049012"/>
                        </a:ext>
                      </a:extLst>
                    </a:gridCol>
                    <a:gridCol w="504894">
                      <a:extLst>
                        <a:ext uri="{9D8B030D-6E8A-4147-A177-3AD203B41FA5}">
                          <a16:colId xmlns:a16="http://schemas.microsoft.com/office/drawing/2014/main" val="1307790138"/>
                        </a:ext>
                      </a:extLst>
                    </a:gridCol>
                    <a:gridCol w="504894">
                      <a:extLst>
                        <a:ext uri="{9D8B030D-6E8A-4147-A177-3AD203B41FA5}">
                          <a16:colId xmlns:a16="http://schemas.microsoft.com/office/drawing/2014/main" val="3052752974"/>
                        </a:ext>
                      </a:extLst>
                    </a:gridCol>
                    <a:gridCol w="504894">
                      <a:extLst>
                        <a:ext uri="{9D8B030D-6E8A-4147-A177-3AD203B41FA5}">
                          <a16:colId xmlns:a16="http://schemas.microsoft.com/office/drawing/2014/main" val="2505688447"/>
                        </a:ext>
                      </a:extLst>
                    </a:gridCol>
                  </a:tblGrid>
                  <a:tr h="3744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A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B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C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A/B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2725096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[1, 0]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09930681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[0, 1]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60527566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[1, 0]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7390255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[0, 1]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19247369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[1, 0]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1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93382012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1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[0, 1]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1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768860616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1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[1, 0]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1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139437925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[0, 1]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1486003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3" name="Table 2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75010054"/>
                  </p:ext>
                </p:extLst>
              </p:nvPr>
            </p:nvGraphicFramePr>
            <p:xfrm>
              <a:off x="9829258" y="1389044"/>
              <a:ext cx="2019576" cy="3370284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tableStyleId>{5C22544A-7EE6-4342-B048-85BDC9FD1C3A}</a:tableStyleId>
                  </a:tblPr>
                  <a:tblGrid>
                    <a:gridCol w="504894">
                      <a:extLst>
                        <a:ext uri="{9D8B030D-6E8A-4147-A177-3AD203B41FA5}">
                          <a16:colId xmlns:a16="http://schemas.microsoft.com/office/drawing/2014/main" val="2932049012"/>
                        </a:ext>
                      </a:extLst>
                    </a:gridCol>
                    <a:gridCol w="504894">
                      <a:extLst>
                        <a:ext uri="{9D8B030D-6E8A-4147-A177-3AD203B41FA5}">
                          <a16:colId xmlns:a16="http://schemas.microsoft.com/office/drawing/2014/main" val="1307790138"/>
                        </a:ext>
                      </a:extLst>
                    </a:gridCol>
                    <a:gridCol w="504894">
                      <a:extLst>
                        <a:ext uri="{9D8B030D-6E8A-4147-A177-3AD203B41FA5}">
                          <a16:colId xmlns:a16="http://schemas.microsoft.com/office/drawing/2014/main" val="3052752974"/>
                        </a:ext>
                      </a:extLst>
                    </a:gridCol>
                    <a:gridCol w="504894">
                      <a:extLst>
                        <a:ext uri="{9D8B030D-6E8A-4147-A177-3AD203B41FA5}">
                          <a16:colId xmlns:a16="http://schemas.microsoft.com/office/drawing/2014/main" val="2505688447"/>
                        </a:ext>
                      </a:extLst>
                    </a:gridCol>
                  </a:tblGrid>
                  <a:tr h="3744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A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B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C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A/B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2725096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[1, 0]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09930681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[0, 1]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60527566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[1, 0]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7390255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[0, 1]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19247369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6024" t="-513115" r="-218072" b="-3278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[1, 0]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06024" t="-513115" r="-18072" b="-32786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3382012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6024" t="-603226" r="-218072" b="-2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[0, 1]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06024" t="-603226" r="-18072" b="-22258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68860616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6024" t="-714754" r="-218072" b="-1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[1, 0]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06024" t="-714754" r="-18072" b="-12623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39437925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[0, 1]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14860034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27" name="Straight Arrow Connector 26"/>
          <p:cNvCxnSpPr>
            <a:stCxn id="4" idx="3"/>
            <a:endCxn id="18" idx="1"/>
          </p:cNvCxnSpPr>
          <p:nvPr/>
        </p:nvCxnSpPr>
        <p:spPr>
          <a:xfrm flipV="1">
            <a:off x="1539700" y="3070229"/>
            <a:ext cx="335142" cy="7942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8" idx="3"/>
            <a:endCxn id="7" idx="3"/>
          </p:cNvCxnSpPr>
          <p:nvPr/>
        </p:nvCxnSpPr>
        <p:spPr>
          <a:xfrm>
            <a:off x="3205198" y="3070229"/>
            <a:ext cx="3289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7" idx="1"/>
            <a:endCxn id="23" idx="1"/>
          </p:cNvCxnSpPr>
          <p:nvPr/>
        </p:nvCxnSpPr>
        <p:spPr>
          <a:xfrm>
            <a:off x="9544594" y="3070229"/>
            <a:ext cx="284664" cy="39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6" name="Table 45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9829258" y="5194526"/>
              <a:ext cx="1980748" cy="1123428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tableStyleId>{21E4AEA4-8DFA-4A89-87EB-49C32662AFE0}</a:tableStyleId>
                  </a:tblPr>
                  <a:tblGrid>
                    <a:gridCol w="495187">
                      <a:extLst>
                        <a:ext uri="{9D8B030D-6E8A-4147-A177-3AD203B41FA5}">
                          <a16:colId xmlns:a16="http://schemas.microsoft.com/office/drawing/2014/main" val="2932049012"/>
                        </a:ext>
                      </a:extLst>
                    </a:gridCol>
                    <a:gridCol w="499421">
                      <a:extLst>
                        <a:ext uri="{9D8B030D-6E8A-4147-A177-3AD203B41FA5}">
                          <a16:colId xmlns:a16="http://schemas.microsoft.com/office/drawing/2014/main" val="1307790138"/>
                        </a:ext>
                      </a:extLst>
                    </a:gridCol>
                    <a:gridCol w="490953">
                      <a:extLst>
                        <a:ext uri="{9D8B030D-6E8A-4147-A177-3AD203B41FA5}">
                          <a16:colId xmlns:a16="http://schemas.microsoft.com/office/drawing/2014/main" val="3052752974"/>
                        </a:ext>
                      </a:extLst>
                    </a:gridCol>
                    <a:gridCol w="495187">
                      <a:extLst>
                        <a:ext uri="{9D8B030D-6E8A-4147-A177-3AD203B41FA5}">
                          <a16:colId xmlns:a16="http://schemas.microsoft.com/office/drawing/2014/main" val="3665433415"/>
                        </a:ext>
                      </a:extLst>
                    </a:gridCol>
                  </a:tblGrid>
                  <a:tr h="3744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A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B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C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A/B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2725096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[1, 0]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4220528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[0, 1]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1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58393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6" name="Table 4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05898556"/>
                  </p:ext>
                </p:extLst>
              </p:nvPr>
            </p:nvGraphicFramePr>
            <p:xfrm>
              <a:off x="9829258" y="5194526"/>
              <a:ext cx="1980748" cy="1123428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tableStyleId>{21E4AEA4-8DFA-4A89-87EB-49C32662AFE0}</a:tableStyleId>
                  </a:tblPr>
                  <a:tblGrid>
                    <a:gridCol w="495187">
                      <a:extLst>
                        <a:ext uri="{9D8B030D-6E8A-4147-A177-3AD203B41FA5}">
                          <a16:colId xmlns:a16="http://schemas.microsoft.com/office/drawing/2014/main" val="2932049012"/>
                        </a:ext>
                      </a:extLst>
                    </a:gridCol>
                    <a:gridCol w="499421">
                      <a:extLst>
                        <a:ext uri="{9D8B030D-6E8A-4147-A177-3AD203B41FA5}">
                          <a16:colId xmlns:a16="http://schemas.microsoft.com/office/drawing/2014/main" val="1307790138"/>
                        </a:ext>
                      </a:extLst>
                    </a:gridCol>
                    <a:gridCol w="490953">
                      <a:extLst>
                        <a:ext uri="{9D8B030D-6E8A-4147-A177-3AD203B41FA5}">
                          <a16:colId xmlns:a16="http://schemas.microsoft.com/office/drawing/2014/main" val="3052752974"/>
                        </a:ext>
                      </a:extLst>
                    </a:gridCol>
                    <a:gridCol w="495187">
                      <a:extLst>
                        <a:ext uri="{9D8B030D-6E8A-4147-A177-3AD203B41FA5}">
                          <a16:colId xmlns:a16="http://schemas.microsoft.com/office/drawing/2014/main" val="3665433415"/>
                        </a:ext>
                      </a:extLst>
                    </a:gridCol>
                  </a:tblGrid>
                  <a:tr h="3744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A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B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C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A/B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2725096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100" dirty="0" smtClean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[1, 0]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4220528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6098" t="-206452" r="-215854" b="-241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[0, 1]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8642" t="-206452" r="-18519" b="-2419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5839300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52" name="Straight Arrow Connector 51"/>
          <p:cNvCxnSpPr>
            <a:stCxn id="4" idx="3"/>
            <a:endCxn id="19" idx="1"/>
          </p:cNvCxnSpPr>
          <p:nvPr/>
        </p:nvCxnSpPr>
        <p:spPr>
          <a:xfrm>
            <a:off x="1539700" y="3864446"/>
            <a:ext cx="335142" cy="18917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Rectangle 55"/>
          <p:cNvSpPr/>
          <p:nvPr/>
        </p:nvSpPr>
        <p:spPr>
          <a:xfrm>
            <a:off x="1010221" y="953805"/>
            <a:ext cx="139410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/>
            <a:r>
              <a:rPr lang="en-US" sz="1400" dirty="0"/>
              <a:t>Create a Test Set</a:t>
            </a:r>
          </a:p>
        </p:txBody>
      </p:sp>
      <p:sp>
        <p:nvSpPr>
          <p:cNvPr id="37" name="Can 36"/>
          <p:cNvSpPr/>
          <p:nvPr/>
        </p:nvSpPr>
        <p:spPr>
          <a:xfrm rot="5400000">
            <a:off x="3956512" y="2343064"/>
            <a:ext cx="803398" cy="1454331"/>
          </a:xfrm>
          <a:prstGeom prst="can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rgbClr val="6B6A74"/>
            </a:solidFill>
          </a:ln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Can 37"/>
          <p:cNvSpPr/>
          <p:nvPr/>
        </p:nvSpPr>
        <p:spPr>
          <a:xfrm rot="5400000">
            <a:off x="5435624" y="2366216"/>
            <a:ext cx="803398" cy="1410900"/>
          </a:xfrm>
          <a:prstGeom prst="can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rgbClr val="6B6A74"/>
            </a:solidFill>
          </a:ln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Can 39"/>
          <p:cNvSpPr/>
          <p:nvPr/>
        </p:nvSpPr>
        <p:spPr>
          <a:xfrm rot="5400000">
            <a:off x="7040898" y="2286458"/>
            <a:ext cx="803398" cy="1567544"/>
          </a:xfrm>
          <a:prstGeom prst="can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rgbClr val="6B6A74"/>
            </a:solidFill>
          </a:ln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Can 40"/>
          <p:cNvSpPr/>
          <p:nvPr/>
        </p:nvSpPr>
        <p:spPr>
          <a:xfrm rot="5400000">
            <a:off x="8367695" y="2591397"/>
            <a:ext cx="803398" cy="957668"/>
          </a:xfrm>
          <a:prstGeom prst="can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rgbClr val="6B6A74"/>
            </a:solidFill>
          </a:ln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Rectangle 60"/>
          <p:cNvSpPr/>
          <p:nvPr/>
        </p:nvSpPr>
        <p:spPr>
          <a:xfrm>
            <a:off x="3651635" y="2916340"/>
            <a:ext cx="12496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/>
            <a:r>
              <a:rPr lang="en-US" sz="1400" dirty="0">
                <a:solidFill>
                  <a:schemeClr val="bg1"/>
                </a:solidFill>
              </a:rPr>
              <a:t>Add Attributes</a:t>
            </a:r>
          </a:p>
        </p:txBody>
      </p:sp>
      <p:sp>
        <p:nvSpPr>
          <p:cNvPr id="64" name="Rectangle 63"/>
          <p:cNvSpPr/>
          <p:nvPr/>
        </p:nvSpPr>
        <p:spPr>
          <a:xfrm>
            <a:off x="5181678" y="2916340"/>
            <a:ext cx="119552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/>
            <a:r>
              <a:rPr lang="en-US" sz="1400" dirty="0">
                <a:solidFill>
                  <a:schemeClr val="bg1"/>
                </a:solidFill>
              </a:rPr>
              <a:t>Data Cleaning</a:t>
            </a:r>
          </a:p>
        </p:txBody>
      </p:sp>
      <p:sp>
        <p:nvSpPr>
          <p:cNvPr id="65" name="Rectangle 64"/>
          <p:cNvSpPr/>
          <p:nvPr/>
        </p:nvSpPr>
        <p:spPr>
          <a:xfrm>
            <a:off x="6599711" y="2930981"/>
            <a:ext cx="150246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/>
            <a:r>
              <a:rPr lang="en-US" sz="1400" dirty="0">
                <a:solidFill>
                  <a:schemeClr val="bg1"/>
                </a:solidFill>
              </a:rPr>
              <a:t>One Hot Encoding</a:t>
            </a:r>
          </a:p>
        </p:txBody>
      </p:sp>
      <p:sp>
        <p:nvSpPr>
          <p:cNvPr id="66" name="Rectangle 65"/>
          <p:cNvSpPr/>
          <p:nvPr/>
        </p:nvSpPr>
        <p:spPr>
          <a:xfrm>
            <a:off x="8370833" y="2930981"/>
            <a:ext cx="68974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/>
            <a:r>
              <a:rPr lang="en-US" sz="1400" dirty="0">
                <a:solidFill>
                  <a:schemeClr val="bg1"/>
                </a:solidFill>
              </a:rPr>
              <a:t>Scaling</a:t>
            </a:r>
          </a:p>
        </p:txBody>
      </p:sp>
      <p:sp>
        <p:nvSpPr>
          <p:cNvPr id="7" name="Can 6"/>
          <p:cNvSpPr/>
          <p:nvPr/>
        </p:nvSpPr>
        <p:spPr>
          <a:xfrm rot="5400000">
            <a:off x="5935826" y="65019"/>
            <a:ext cx="1207116" cy="6010420"/>
          </a:xfrm>
          <a:prstGeom prst="can">
            <a:avLst/>
          </a:prstGeom>
          <a:solidFill>
            <a:schemeClr val="accent3">
              <a:lumMod val="40000"/>
              <a:lumOff val="60000"/>
              <a:alpha val="29000"/>
            </a:schemeClr>
          </a:solidFill>
          <a:ln>
            <a:solidFill>
              <a:srgbClr val="6B6A74"/>
            </a:solidFill>
          </a:ln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1" name="Straight Arrow Connector 50"/>
          <p:cNvCxnSpPr>
            <a:endCxn id="67" idx="3"/>
          </p:cNvCxnSpPr>
          <p:nvPr/>
        </p:nvCxnSpPr>
        <p:spPr>
          <a:xfrm>
            <a:off x="3208587" y="5772587"/>
            <a:ext cx="3289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67" idx="1"/>
          </p:cNvCxnSpPr>
          <p:nvPr/>
        </p:nvCxnSpPr>
        <p:spPr>
          <a:xfrm>
            <a:off x="9547983" y="5772587"/>
            <a:ext cx="284664" cy="39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Can 53"/>
          <p:cNvSpPr/>
          <p:nvPr/>
        </p:nvSpPr>
        <p:spPr>
          <a:xfrm rot="5400000">
            <a:off x="3959901" y="5045422"/>
            <a:ext cx="803398" cy="1454331"/>
          </a:xfrm>
          <a:prstGeom prst="can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rgbClr val="6B6A74"/>
            </a:solidFill>
          </a:ln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Can 54"/>
          <p:cNvSpPr/>
          <p:nvPr/>
        </p:nvSpPr>
        <p:spPr>
          <a:xfrm rot="5400000">
            <a:off x="5439013" y="5068574"/>
            <a:ext cx="803398" cy="1410900"/>
          </a:xfrm>
          <a:prstGeom prst="can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rgbClr val="6B6A74"/>
            </a:solidFill>
          </a:ln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Can 56"/>
          <p:cNvSpPr/>
          <p:nvPr/>
        </p:nvSpPr>
        <p:spPr>
          <a:xfrm rot="5400000">
            <a:off x="7044287" y="4988816"/>
            <a:ext cx="803398" cy="1567544"/>
          </a:xfrm>
          <a:prstGeom prst="can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rgbClr val="6B6A74"/>
            </a:solidFill>
          </a:ln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Can 57"/>
          <p:cNvSpPr/>
          <p:nvPr/>
        </p:nvSpPr>
        <p:spPr>
          <a:xfrm rot="5400000">
            <a:off x="8371084" y="5293755"/>
            <a:ext cx="803398" cy="957668"/>
          </a:xfrm>
          <a:prstGeom prst="can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rgbClr val="6B6A74"/>
            </a:solidFill>
          </a:ln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Rectangle 58"/>
          <p:cNvSpPr/>
          <p:nvPr/>
        </p:nvSpPr>
        <p:spPr>
          <a:xfrm>
            <a:off x="3655024" y="5618698"/>
            <a:ext cx="12496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/>
            <a:r>
              <a:rPr lang="en-US" sz="1400" dirty="0">
                <a:solidFill>
                  <a:schemeClr val="bg1"/>
                </a:solidFill>
              </a:rPr>
              <a:t>Add Attributes</a:t>
            </a:r>
          </a:p>
        </p:txBody>
      </p:sp>
      <p:sp>
        <p:nvSpPr>
          <p:cNvPr id="60" name="Rectangle 59"/>
          <p:cNvSpPr/>
          <p:nvPr/>
        </p:nvSpPr>
        <p:spPr>
          <a:xfrm>
            <a:off x="5185067" y="5618698"/>
            <a:ext cx="119552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/>
            <a:r>
              <a:rPr lang="en-US" sz="1400" dirty="0">
                <a:solidFill>
                  <a:schemeClr val="bg1"/>
                </a:solidFill>
              </a:rPr>
              <a:t>Data Cleaning</a:t>
            </a:r>
          </a:p>
        </p:txBody>
      </p:sp>
      <p:sp>
        <p:nvSpPr>
          <p:cNvPr id="62" name="Rectangle 61"/>
          <p:cNvSpPr/>
          <p:nvPr/>
        </p:nvSpPr>
        <p:spPr>
          <a:xfrm>
            <a:off x="6603100" y="5633339"/>
            <a:ext cx="150246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/>
            <a:r>
              <a:rPr lang="en-US" sz="1400" dirty="0">
                <a:solidFill>
                  <a:schemeClr val="bg1"/>
                </a:solidFill>
              </a:rPr>
              <a:t>One Hot Encoding</a:t>
            </a:r>
          </a:p>
        </p:txBody>
      </p:sp>
      <p:sp>
        <p:nvSpPr>
          <p:cNvPr id="63" name="Rectangle 62"/>
          <p:cNvSpPr/>
          <p:nvPr/>
        </p:nvSpPr>
        <p:spPr>
          <a:xfrm>
            <a:off x="8374222" y="5633339"/>
            <a:ext cx="68974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/>
            <a:r>
              <a:rPr lang="en-US" sz="1400" dirty="0">
                <a:solidFill>
                  <a:schemeClr val="bg1"/>
                </a:solidFill>
              </a:rPr>
              <a:t>Scaling</a:t>
            </a:r>
          </a:p>
        </p:txBody>
      </p:sp>
      <p:sp>
        <p:nvSpPr>
          <p:cNvPr id="67" name="Can 66"/>
          <p:cNvSpPr/>
          <p:nvPr/>
        </p:nvSpPr>
        <p:spPr>
          <a:xfrm rot="5400000">
            <a:off x="5939215" y="2767377"/>
            <a:ext cx="1207116" cy="6010420"/>
          </a:xfrm>
          <a:prstGeom prst="can">
            <a:avLst/>
          </a:prstGeom>
          <a:solidFill>
            <a:schemeClr val="accent3">
              <a:lumMod val="40000"/>
              <a:lumOff val="60000"/>
              <a:alpha val="29000"/>
            </a:schemeClr>
          </a:solidFill>
          <a:ln>
            <a:solidFill>
              <a:srgbClr val="6B6A74"/>
            </a:solidFill>
          </a:ln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317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Next…</a:t>
            </a:r>
          </a:p>
        </p:txBody>
      </p:sp>
      <p:sp>
        <p:nvSpPr>
          <p:cNvPr id="3" name="Rectangle 2"/>
          <p:cNvSpPr/>
          <p:nvPr/>
        </p:nvSpPr>
        <p:spPr>
          <a:xfrm>
            <a:off x="1391920" y="3190240"/>
            <a:ext cx="1666240" cy="1310640"/>
          </a:xfrm>
          <a:prstGeom prst="rect">
            <a:avLst/>
          </a:prstGeom>
          <a:noFill/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Understand Data &amp; Problem</a:t>
            </a:r>
          </a:p>
        </p:txBody>
      </p:sp>
      <p:sp>
        <p:nvSpPr>
          <p:cNvPr id="4" name="Rectangle 3"/>
          <p:cNvSpPr/>
          <p:nvPr/>
        </p:nvSpPr>
        <p:spPr>
          <a:xfrm>
            <a:off x="3393440" y="3190240"/>
            <a:ext cx="1666240" cy="1310640"/>
          </a:xfrm>
          <a:prstGeom prst="rect">
            <a:avLst/>
          </a:prstGeom>
          <a:noFill/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Prepare Data</a:t>
            </a:r>
          </a:p>
        </p:txBody>
      </p:sp>
      <p:sp>
        <p:nvSpPr>
          <p:cNvPr id="5" name="Rectangle 4"/>
          <p:cNvSpPr/>
          <p:nvPr/>
        </p:nvSpPr>
        <p:spPr>
          <a:xfrm>
            <a:off x="5394960" y="3190240"/>
            <a:ext cx="1666240" cy="131064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Train Model</a:t>
            </a:r>
          </a:p>
        </p:txBody>
      </p:sp>
      <p:sp>
        <p:nvSpPr>
          <p:cNvPr id="6" name="Rectangle 5"/>
          <p:cNvSpPr/>
          <p:nvPr/>
        </p:nvSpPr>
        <p:spPr>
          <a:xfrm>
            <a:off x="5394960" y="1580204"/>
            <a:ext cx="1666240" cy="1310640"/>
          </a:xfrm>
          <a:prstGeom prst="rect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Test Data</a:t>
            </a:r>
          </a:p>
        </p:txBody>
      </p:sp>
      <p:sp>
        <p:nvSpPr>
          <p:cNvPr id="7" name="Rectangle 6"/>
          <p:cNvSpPr/>
          <p:nvPr/>
        </p:nvSpPr>
        <p:spPr>
          <a:xfrm>
            <a:off x="7396480" y="3190240"/>
            <a:ext cx="1666240" cy="131064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Test Model</a:t>
            </a:r>
          </a:p>
        </p:txBody>
      </p:sp>
      <p:sp>
        <p:nvSpPr>
          <p:cNvPr id="8" name="Rectangle 7"/>
          <p:cNvSpPr/>
          <p:nvPr/>
        </p:nvSpPr>
        <p:spPr>
          <a:xfrm>
            <a:off x="9398000" y="3190240"/>
            <a:ext cx="1666240" cy="131064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Launch Model</a:t>
            </a:r>
          </a:p>
        </p:txBody>
      </p:sp>
      <p:cxnSp>
        <p:nvCxnSpPr>
          <p:cNvPr id="10" name="Straight Arrow Connector 9"/>
          <p:cNvCxnSpPr>
            <a:stCxn id="3" idx="3"/>
            <a:endCxn id="4" idx="1"/>
          </p:cNvCxnSpPr>
          <p:nvPr/>
        </p:nvCxnSpPr>
        <p:spPr>
          <a:xfrm>
            <a:off x="3058160" y="3845560"/>
            <a:ext cx="335280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4" idx="3"/>
            <a:endCxn id="5" idx="1"/>
          </p:cNvCxnSpPr>
          <p:nvPr/>
        </p:nvCxnSpPr>
        <p:spPr>
          <a:xfrm>
            <a:off x="5059680" y="3845560"/>
            <a:ext cx="33528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7061200" y="3845560"/>
            <a:ext cx="33528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9062720" y="3845560"/>
            <a:ext cx="33528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Elbow Connector 16"/>
          <p:cNvCxnSpPr>
            <a:stCxn id="4" idx="0"/>
            <a:endCxn id="6" idx="1"/>
          </p:cNvCxnSpPr>
          <p:nvPr/>
        </p:nvCxnSpPr>
        <p:spPr>
          <a:xfrm rot="5400000" flipH="1" flipV="1">
            <a:off x="4333402" y="2128682"/>
            <a:ext cx="954716" cy="1168400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6" idx="3"/>
            <a:endCxn id="7" idx="0"/>
          </p:cNvCxnSpPr>
          <p:nvPr/>
        </p:nvCxnSpPr>
        <p:spPr>
          <a:xfrm>
            <a:off x="7061200" y="2235524"/>
            <a:ext cx="1168400" cy="954716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Elbow Connector 20"/>
          <p:cNvCxnSpPr>
            <a:stCxn id="7" idx="2"/>
            <a:endCxn id="5" idx="2"/>
          </p:cNvCxnSpPr>
          <p:nvPr/>
        </p:nvCxnSpPr>
        <p:spPr>
          <a:xfrm rot="5400000">
            <a:off x="7228840" y="3500120"/>
            <a:ext cx="12700" cy="2001520"/>
          </a:xfrm>
          <a:prstGeom prst="bentConnector3">
            <a:avLst>
              <a:gd name="adj1" fmla="val 668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6421120" y="5425678"/>
            <a:ext cx="2113280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Train Test Loop</a:t>
            </a:r>
          </a:p>
        </p:txBody>
      </p:sp>
    </p:spTree>
    <p:extLst>
      <p:ext uri="{BB962C8B-B14F-4D97-AF65-F5344CB8AC3E}">
        <p14:creationId xmlns:p14="http://schemas.microsoft.com/office/powerpoint/2010/main" val="3032609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60D5DD-A6CF-4377-BBE6-54FB65C55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scikit</a:t>
            </a:r>
            <a:r>
              <a:rPr lang="en-US" altLang="ko-KR" dirty="0"/>
              <a:t>-learn</a:t>
            </a:r>
            <a:endParaRPr lang="ko-KR" altLang="en-US" dirty="0"/>
          </a:p>
        </p:txBody>
      </p:sp>
      <p:pic>
        <p:nvPicPr>
          <p:cNvPr id="3" name="Picture 2" descr="https://3qeqpr26caki16dnhd19sv6by6v-wpengine.netdna-ssl.com/wp-content/uploads/2014/04/scikit-learn.png">
            <a:extLst>
              <a:ext uri="{FF2B5EF4-FFF2-40B4-BE49-F238E27FC236}">
                <a16:creationId xmlns:a16="http://schemas.microsoft.com/office/drawing/2014/main" id="{1684F401-C445-4358-9C54-664CF32ECD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88"/>
          <a:stretch/>
        </p:blipFill>
        <p:spPr bwMode="auto">
          <a:xfrm>
            <a:off x="2290195" y="1883736"/>
            <a:ext cx="7373922" cy="4672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42D9CEC-A19C-47F5-B130-1F1888909764}"/>
              </a:ext>
            </a:extLst>
          </p:cNvPr>
          <p:cNvSpPr txBox="1"/>
          <p:nvPr/>
        </p:nvSpPr>
        <p:spPr>
          <a:xfrm>
            <a:off x="729842" y="762649"/>
            <a:ext cx="109224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One of the most popular Python libraries for doing Machine Learning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Provides simple and efficient tools for data modeling and analysis, built on top of </a:t>
            </a:r>
            <a:r>
              <a:rPr lang="en-US" altLang="ko-KR" dirty="0" err="1"/>
              <a:t>Numpy</a:t>
            </a:r>
            <a:r>
              <a:rPr lang="en-US" altLang="ko-KR" dirty="0"/>
              <a:t>, SciPy, and matplotlib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4888082-09EA-49F2-9F1B-FCA8EB84BAEC}"/>
              </a:ext>
            </a:extLst>
          </p:cNvPr>
          <p:cNvSpPr/>
          <p:nvPr/>
        </p:nvSpPr>
        <p:spPr>
          <a:xfrm>
            <a:off x="2290195" y="1514404"/>
            <a:ext cx="22059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u="sng" dirty="0">
                <a:solidFill>
                  <a:srgbClr val="0070C0"/>
                </a:solidFill>
              </a:rPr>
              <a:t>http://scikit-learn.org</a:t>
            </a:r>
          </a:p>
        </p:txBody>
      </p:sp>
    </p:spTree>
    <p:extLst>
      <p:ext uri="{BB962C8B-B14F-4D97-AF65-F5344CB8AC3E}">
        <p14:creationId xmlns:p14="http://schemas.microsoft.com/office/powerpoint/2010/main" val="3558362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2A9FAE-11E9-42F4-A72D-CDF2466FC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scikit</a:t>
            </a:r>
            <a:r>
              <a:rPr lang="en-US" altLang="ko-KR" dirty="0"/>
              <a:t>-learn 4-step preprocessing pattern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C01614-64F2-4838-B974-90416B2A87B2}"/>
              </a:ext>
            </a:extLst>
          </p:cNvPr>
          <p:cNvSpPr txBox="1"/>
          <p:nvPr/>
        </p:nvSpPr>
        <p:spPr>
          <a:xfrm>
            <a:off x="771787" y="1333850"/>
            <a:ext cx="5578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Step 1: Import the preprocessing class you plan to use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E4F109-A56E-458A-AA30-A967520347E4}"/>
              </a:ext>
            </a:extLst>
          </p:cNvPr>
          <p:cNvSpPr txBox="1"/>
          <p:nvPr/>
        </p:nvSpPr>
        <p:spPr>
          <a:xfrm>
            <a:off x="771786" y="2579290"/>
            <a:ext cx="5578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Step 2: Instantiate the preprocessor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074493-DAFC-411A-8D52-961876E3305D}"/>
              </a:ext>
            </a:extLst>
          </p:cNvPr>
          <p:cNvSpPr txBox="1"/>
          <p:nvPr/>
        </p:nvSpPr>
        <p:spPr>
          <a:xfrm>
            <a:off x="771786" y="3824730"/>
            <a:ext cx="5578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Step 3: Fit the preprocessor with data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39B4CCF-842C-4E71-8CF4-D3C8B425684E}"/>
              </a:ext>
            </a:extLst>
          </p:cNvPr>
          <p:cNvSpPr txBox="1"/>
          <p:nvPr/>
        </p:nvSpPr>
        <p:spPr>
          <a:xfrm>
            <a:off x="771785" y="5070170"/>
            <a:ext cx="5578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Step 4: Transform data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FE22F7-30BC-4D7A-8BBE-9501DF54B40C}"/>
              </a:ext>
            </a:extLst>
          </p:cNvPr>
          <p:cNvSpPr txBox="1"/>
          <p:nvPr/>
        </p:nvSpPr>
        <p:spPr>
          <a:xfrm>
            <a:off x="1191236" y="1965176"/>
            <a:ext cx="6425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from </a:t>
            </a:r>
            <a:r>
              <a:rPr lang="en-US" altLang="ko-KR" dirty="0" err="1">
                <a:solidFill>
                  <a:srgbClr val="0070C0"/>
                </a:solidFill>
                <a:latin typeface="Consolas" panose="020B0609020204030204" pitchFamily="49" charset="0"/>
              </a:rPr>
              <a:t>sklearn.preprocessing</a:t>
            </a: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 import </a:t>
            </a:r>
            <a:r>
              <a:rPr lang="en-US" altLang="ko-KR" dirty="0" err="1">
                <a:solidFill>
                  <a:srgbClr val="0070C0"/>
                </a:solidFill>
                <a:latin typeface="Consolas" panose="020B0609020204030204" pitchFamily="49" charset="0"/>
              </a:rPr>
              <a:t>StandardScaler</a:t>
            </a:r>
            <a:endParaRPr lang="ko-KR" altLang="en-US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087D766-69F9-4EA5-BEAE-8ADFC10FCA21}"/>
              </a:ext>
            </a:extLst>
          </p:cNvPr>
          <p:cNvSpPr txBox="1"/>
          <p:nvPr/>
        </p:nvSpPr>
        <p:spPr>
          <a:xfrm>
            <a:off x="1191236" y="3210616"/>
            <a:ext cx="6425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scaler = </a:t>
            </a:r>
            <a:r>
              <a:rPr lang="en-US" altLang="ko-KR" dirty="0" err="1">
                <a:solidFill>
                  <a:srgbClr val="0070C0"/>
                </a:solidFill>
                <a:latin typeface="Consolas" panose="020B0609020204030204" pitchFamily="49" charset="0"/>
              </a:rPr>
              <a:t>StandardScaler</a:t>
            </a: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()</a:t>
            </a:r>
            <a:endParaRPr lang="ko-KR" altLang="en-US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206094-2B81-4683-B8DC-976F862C7477}"/>
              </a:ext>
            </a:extLst>
          </p:cNvPr>
          <p:cNvSpPr txBox="1"/>
          <p:nvPr/>
        </p:nvSpPr>
        <p:spPr>
          <a:xfrm>
            <a:off x="1191236" y="4456056"/>
            <a:ext cx="6425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rgbClr val="0070C0"/>
                </a:solidFill>
                <a:latin typeface="Consolas" panose="020B0609020204030204" pitchFamily="49" charset="0"/>
              </a:rPr>
              <a:t>scaler.fit</a:t>
            </a: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(data)</a:t>
            </a:r>
            <a:endParaRPr lang="ko-KR" altLang="en-US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E6F5516-25EF-4A06-AE11-67F8DB81FB90}"/>
              </a:ext>
            </a:extLst>
          </p:cNvPr>
          <p:cNvSpPr txBox="1"/>
          <p:nvPr/>
        </p:nvSpPr>
        <p:spPr>
          <a:xfrm>
            <a:off x="1191236" y="5701496"/>
            <a:ext cx="6425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rgbClr val="0070C0"/>
                </a:solidFill>
                <a:latin typeface="Consolas" panose="020B0609020204030204" pitchFamily="49" charset="0"/>
              </a:rPr>
              <a:t>data_scaled</a:t>
            </a: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dirty="0" err="1">
                <a:solidFill>
                  <a:srgbClr val="0070C0"/>
                </a:solidFill>
                <a:latin typeface="Consolas" panose="020B0609020204030204" pitchFamily="49" charset="0"/>
              </a:rPr>
              <a:t>scaler.transform</a:t>
            </a: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(data)</a:t>
            </a:r>
            <a:endParaRPr lang="ko-KR" altLang="en-US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5018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2A9FAE-11E9-42F4-A72D-CDF2466FC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scikit</a:t>
            </a:r>
            <a:r>
              <a:rPr lang="en-US" altLang="ko-KR" dirty="0"/>
              <a:t>-learn 4-step preprocessing pattern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C01614-64F2-4838-B974-90416B2A87B2}"/>
              </a:ext>
            </a:extLst>
          </p:cNvPr>
          <p:cNvSpPr txBox="1"/>
          <p:nvPr/>
        </p:nvSpPr>
        <p:spPr>
          <a:xfrm>
            <a:off x="771787" y="1333850"/>
            <a:ext cx="5578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Step 1: Import the preprocessing class you plan to use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E4F109-A56E-458A-AA30-A967520347E4}"/>
              </a:ext>
            </a:extLst>
          </p:cNvPr>
          <p:cNvSpPr txBox="1"/>
          <p:nvPr/>
        </p:nvSpPr>
        <p:spPr>
          <a:xfrm>
            <a:off x="771786" y="2579290"/>
            <a:ext cx="5578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Step 2: Instantiate the preprocessor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074493-DAFC-411A-8D52-961876E3305D}"/>
              </a:ext>
            </a:extLst>
          </p:cNvPr>
          <p:cNvSpPr txBox="1"/>
          <p:nvPr/>
        </p:nvSpPr>
        <p:spPr>
          <a:xfrm>
            <a:off x="771786" y="3824730"/>
            <a:ext cx="5578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Step 3: Fit the preprocessor with data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39B4CCF-842C-4E71-8CF4-D3C8B425684E}"/>
              </a:ext>
            </a:extLst>
          </p:cNvPr>
          <p:cNvSpPr txBox="1"/>
          <p:nvPr/>
        </p:nvSpPr>
        <p:spPr>
          <a:xfrm>
            <a:off x="771785" y="5070170"/>
            <a:ext cx="5578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Step 4: Transform data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FE22F7-30BC-4D7A-8BBE-9501DF54B40C}"/>
              </a:ext>
            </a:extLst>
          </p:cNvPr>
          <p:cNvSpPr txBox="1"/>
          <p:nvPr/>
        </p:nvSpPr>
        <p:spPr>
          <a:xfrm>
            <a:off x="1191236" y="1965176"/>
            <a:ext cx="6425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from </a:t>
            </a:r>
            <a:r>
              <a:rPr lang="en-US" altLang="ko-KR" dirty="0" err="1">
                <a:solidFill>
                  <a:srgbClr val="0070C0"/>
                </a:solidFill>
                <a:latin typeface="Consolas" panose="020B0609020204030204" pitchFamily="49" charset="0"/>
              </a:rPr>
              <a:t>sklearn.preprocessing</a:t>
            </a: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 import </a:t>
            </a:r>
            <a:r>
              <a:rPr lang="en-US" altLang="ko-KR" dirty="0" err="1">
                <a:solidFill>
                  <a:srgbClr val="0070C0"/>
                </a:solidFill>
                <a:latin typeface="Consolas" panose="020B0609020204030204" pitchFamily="49" charset="0"/>
              </a:rPr>
              <a:t>StandardScaler</a:t>
            </a:r>
            <a:endParaRPr lang="ko-KR" altLang="en-US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087D766-69F9-4EA5-BEAE-8ADFC10FCA21}"/>
              </a:ext>
            </a:extLst>
          </p:cNvPr>
          <p:cNvSpPr txBox="1"/>
          <p:nvPr/>
        </p:nvSpPr>
        <p:spPr>
          <a:xfrm>
            <a:off x="1191236" y="3210616"/>
            <a:ext cx="6425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scaler = </a:t>
            </a:r>
            <a:r>
              <a:rPr lang="en-US" altLang="ko-KR" dirty="0" err="1">
                <a:solidFill>
                  <a:srgbClr val="0070C0"/>
                </a:solidFill>
                <a:latin typeface="Consolas" panose="020B0609020204030204" pitchFamily="49" charset="0"/>
              </a:rPr>
              <a:t>StandardScaler</a:t>
            </a: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()</a:t>
            </a:r>
            <a:endParaRPr lang="ko-KR" altLang="en-US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206094-2B81-4683-B8DC-976F862C7477}"/>
              </a:ext>
            </a:extLst>
          </p:cNvPr>
          <p:cNvSpPr txBox="1"/>
          <p:nvPr/>
        </p:nvSpPr>
        <p:spPr>
          <a:xfrm>
            <a:off x="1191236" y="4456056"/>
            <a:ext cx="6425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rgbClr val="0070C0"/>
                </a:solidFill>
                <a:latin typeface="Consolas" panose="020B0609020204030204" pitchFamily="49" charset="0"/>
              </a:rPr>
              <a:t>scaler.fit</a:t>
            </a: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(data)</a:t>
            </a:r>
            <a:endParaRPr lang="ko-KR" altLang="en-US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E6F5516-25EF-4A06-AE11-67F8DB81FB90}"/>
              </a:ext>
            </a:extLst>
          </p:cNvPr>
          <p:cNvSpPr txBox="1"/>
          <p:nvPr/>
        </p:nvSpPr>
        <p:spPr>
          <a:xfrm>
            <a:off x="1191236" y="5701496"/>
            <a:ext cx="6425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rgbClr val="0070C0"/>
                </a:solidFill>
                <a:latin typeface="Consolas" panose="020B0609020204030204" pitchFamily="49" charset="0"/>
              </a:rPr>
              <a:t>data_scaled</a:t>
            </a: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dirty="0" err="1">
                <a:solidFill>
                  <a:srgbClr val="0070C0"/>
                </a:solidFill>
                <a:latin typeface="Consolas" panose="020B0609020204030204" pitchFamily="49" charset="0"/>
              </a:rPr>
              <a:t>scaler.transform</a:t>
            </a: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(data)</a:t>
            </a:r>
            <a:endParaRPr lang="ko-KR" altLang="en-US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D2F31A5-1071-42E0-A101-B07B81A7B076}"/>
              </a:ext>
            </a:extLst>
          </p:cNvPr>
          <p:cNvSpPr/>
          <p:nvPr/>
        </p:nvSpPr>
        <p:spPr>
          <a:xfrm>
            <a:off x="6434356" y="2964186"/>
            <a:ext cx="4236440" cy="197980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2064D03-22C3-44CD-9910-6CF88F9F58DE}"/>
              </a:ext>
            </a:extLst>
          </p:cNvPr>
          <p:cNvSpPr txBox="1"/>
          <p:nvPr/>
        </p:nvSpPr>
        <p:spPr>
          <a:xfrm>
            <a:off x="6586797" y="3104943"/>
            <a:ext cx="3579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Standard Scaling: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9586B36-878C-445C-BA62-ABD17672EB54}"/>
                  </a:ext>
                </a:extLst>
              </p:cNvPr>
              <p:cNvSpPr txBox="1"/>
              <p:nvPr/>
            </p:nvSpPr>
            <p:spPr>
              <a:xfrm>
                <a:off x="7496843" y="3705833"/>
                <a:ext cx="1336766" cy="51161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̅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9586B36-878C-445C-BA62-ABD17672EB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6843" y="3705833"/>
                <a:ext cx="1336766" cy="51161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3">
                <a:extLst>
                  <a:ext uri="{FF2B5EF4-FFF2-40B4-BE49-F238E27FC236}">
                    <a16:creationId xmlns:a16="http://schemas.microsoft.com/office/drawing/2014/main" id="{C1A930FD-56E3-48A1-B298-7A0DB8274D6F}"/>
                  </a:ext>
                </a:extLst>
              </p:cNvPr>
              <p:cNvSpPr/>
              <p:nvPr/>
            </p:nvSpPr>
            <p:spPr>
              <a:xfrm>
                <a:off x="6888024" y="4449006"/>
                <a:ext cx="3638175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𝑚𝑒𝑎𝑛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𝑠𝑡𝑎𝑛𝑑𝑎𝑟𝑑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𝑑𝑒𝑣𝑖𝑎𝑡𝑖𝑜𝑛</m:t>
                    </m:r>
                  </m:oMath>
                </a14:m>
                <a:r>
                  <a:rPr lang="en-US" dirty="0"/>
                  <a:t>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5" name="Rectangle 13">
                <a:extLst>
                  <a:ext uri="{FF2B5EF4-FFF2-40B4-BE49-F238E27FC236}">
                    <a16:creationId xmlns:a16="http://schemas.microsoft.com/office/drawing/2014/main" id="{C1A930FD-56E3-48A1-B298-7A0DB8274D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8024" y="4449006"/>
                <a:ext cx="3638175" cy="6463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B68BF803-BC6C-4A51-BD8E-DFEDF8C05FAC}"/>
              </a:ext>
            </a:extLst>
          </p:cNvPr>
          <p:cNvCxnSpPr>
            <a:cxnSpLocks/>
          </p:cNvCxnSpPr>
          <p:nvPr/>
        </p:nvCxnSpPr>
        <p:spPr>
          <a:xfrm>
            <a:off x="3330429" y="4655890"/>
            <a:ext cx="355759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7035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2A9FAE-11E9-42F4-A72D-CDF2466FC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scikit</a:t>
            </a:r>
            <a:r>
              <a:rPr lang="en-US" altLang="ko-KR" dirty="0"/>
              <a:t>-learn 4-step preprocessing pattern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C01614-64F2-4838-B974-90416B2A87B2}"/>
              </a:ext>
            </a:extLst>
          </p:cNvPr>
          <p:cNvSpPr txBox="1"/>
          <p:nvPr/>
        </p:nvSpPr>
        <p:spPr>
          <a:xfrm>
            <a:off x="771787" y="1333850"/>
            <a:ext cx="5578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Step 1: Import the preprocessing class you plan to use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E4F109-A56E-458A-AA30-A967520347E4}"/>
              </a:ext>
            </a:extLst>
          </p:cNvPr>
          <p:cNvSpPr txBox="1"/>
          <p:nvPr/>
        </p:nvSpPr>
        <p:spPr>
          <a:xfrm>
            <a:off x="771786" y="2579290"/>
            <a:ext cx="5578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Step 2: Instantiate the preprocessor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074493-DAFC-411A-8D52-961876E3305D}"/>
              </a:ext>
            </a:extLst>
          </p:cNvPr>
          <p:cNvSpPr txBox="1"/>
          <p:nvPr/>
        </p:nvSpPr>
        <p:spPr>
          <a:xfrm>
            <a:off x="771786" y="3824730"/>
            <a:ext cx="5578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Step 3: Fit the preprocessor with data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39B4CCF-842C-4E71-8CF4-D3C8B425684E}"/>
              </a:ext>
            </a:extLst>
          </p:cNvPr>
          <p:cNvSpPr txBox="1"/>
          <p:nvPr/>
        </p:nvSpPr>
        <p:spPr>
          <a:xfrm>
            <a:off x="771785" y="5070170"/>
            <a:ext cx="5578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Step 4: Transform data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FE22F7-30BC-4D7A-8BBE-9501DF54B40C}"/>
              </a:ext>
            </a:extLst>
          </p:cNvPr>
          <p:cNvSpPr txBox="1"/>
          <p:nvPr/>
        </p:nvSpPr>
        <p:spPr>
          <a:xfrm>
            <a:off x="1191236" y="1965176"/>
            <a:ext cx="6425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from </a:t>
            </a:r>
            <a:r>
              <a:rPr lang="en-US" altLang="ko-KR" dirty="0" err="1">
                <a:solidFill>
                  <a:srgbClr val="0070C0"/>
                </a:solidFill>
                <a:latin typeface="Consolas" panose="020B0609020204030204" pitchFamily="49" charset="0"/>
              </a:rPr>
              <a:t>sklearn.preprocessing</a:t>
            </a: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 import </a:t>
            </a:r>
            <a:r>
              <a:rPr lang="en-US" altLang="ko-KR" dirty="0" err="1">
                <a:solidFill>
                  <a:srgbClr val="0070C0"/>
                </a:solidFill>
                <a:latin typeface="Consolas" panose="020B0609020204030204" pitchFamily="49" charset="0"/>
              </a:rPr>
              <a:t>StandardScaler</a:t>
            </a:r>
            <a:endParaRPr lang="ko-KR" altLang="en-US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087D766-69F9-4EA5-BEAE-8ADFC10FCA21}"/>
              </a:ext>
            </a:extLst>
          </p:cNvPr>
          <p:cNvSpPr txBox="1"/>
          <p:nvPr/>
        </p:nvSpPr>
        <p:spPr>
          <a:xfrm>
            <a:off x="1191236" y="3210616"/>
            <a:ext cx="6425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scaler = </a:t>
            </a:r>
            <a:r>
              <a:rPr lang="en-US" altLang="ko-KR" dirty="0" err="1">
                <a:solidFill>
                  <a:srgbClr val="0070C0"/>
                </a:solidFill>
                <a:latin typeface="Consolas" panose="020B0609020204030204" pitchFamily="49" charset="0"/>
              </a:rPr>
              <a:t>StandardScaler</a:t>
            </a: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()</a:t>
            </a:r>
            <a:endParaRPr lang="ko-KR" altLang="en-US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206094-2B81-4683-B8DC-976F862C7477}"/>
              </a:ext>
            </a:extLst>
          </p:cNvPr>
          <p:cNvSpPr txBox="1"/>
          <p:nvPr/>
        </p:nvSpPr>
        <p:spPr>
          <a:xfrm>
            <a:off x="1191236" y="4456056"/>
            <a:ext cx="6425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rgbClr val="0070C0"/>
                </a:solidFill>
                <a:latin typeface="Consolas" panose="020B0609020204030204" pitchFamily="49" charset="0"/>
              </a:rPr>
              <a:t>scaler.fit</a:t>
            </a: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(data)</a:t>
            </a:r>
            <a:endParaRPr lang="ko-KR" altLang="en-US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E6F5516-25EF-4A06-AE11-67F8DB81FB90}"/>
              </a:ext>
            </a:extLst>
          </p:cNvPr>
          <p:cNvSpPr txBox="1"/>
          <p:nvPr/>
        </p:nvSpPr>
        <p:spPr>
          <a:xfrm>
            <a:off x="1191236" y="5701496"/>
            <a:ext cx="6425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rgbClr val="0070C0"/>
                </a:solidFill>
                <a:latin typeface="Consolas" panose="020B0609020204030204" pitchFamily="49" charset="0"/>
              </a:rPr>
              <a:t>data_scaled</a:t>
            </a: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dirty="0" err="1">
                <a:solidFill>
                  <a:srgbClr val="0070C0"/>
                </a:solidFill>
                <a:latin typeface="Consolas" panose="020B0609020204030204" pitchFamily="49" charset="0"/>
              </a:rPr>
              <a:t>scaler.transform</a:t>
            </a: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(data)</a:t>
            </a:r>
            <a:endParaRPr lang="ko-KR" altLang="en-US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D2F31A5-1071-42E0-A101-B07B81A7B076}"/>
              </a:ext>
            </a:extLst>
          </p:cNvPr>
          <p:cNvSpPr/>
          <p:nvPr/>
        </p:nvSpPr>
        <p:spPr>
          <a:xfrm>
            <a:off x="6434356" y="2964186"/>
            <a:ext cx="4236440" cy="197980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2064D03-22C3-44CD-9910-6CF88F9F58DE}"/>
              </a:ext>
            </a:extLst>
          </p:cNvPr>
          <p:cNvSpPr txBox="1"/>
          <p:nvPr/>
        </p:nvSpPr>
        <p:spPr>
          <a:xfrm>
            <a:off x="6586797" y="3104943"/>
            <a:ext cx="3579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Standard Scaling: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9586B36-878C-445C-BA62-ABD17672EB54}"/>
                  </a:ext>
                </a:extLst>
              </p:cNvPr>
              <p:cNvSpPr txBox="1"/>
              <p:nvPr/>
            </p:nvSpPr>
            <p:spPr>
              <a:xfrm>
                <a:off x="7496843" y="3705833"/>
                <a:ext cx="1336766" cy="51161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̅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9586B36-878C-445C-BA62-ABD17672EB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6843" y="3705833"/>
                <a:ext cx="1336766" cy="51161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3">
                <a:extLst>
                  <a:ext uri="{FF2B5EF4-FFF2-40B4-BE49-F238E27FC236}">
                    <a16:creationId xmlns:a16="http://schemas.microsoft.com/office/drawing/2014/main" id="{C1A930FD-56E3-48A1-B298-7A0DB8274D6F}"/>
                  </a:ext>
                </a:extLst>
              </p:cNvPr>
              <p:cNvSpPr/>
              <p:nvPr/>
            </p:nvSpPr>
            <p:spPr>
              <a:xfrm>
                <a:off x="6888024" y="4449006"/>
                <a:ext cx="3638175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𝑚𝑒𝑎𝑛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𝑠𝑡𝑎𝑛𝑑𝑎𝑟𝑑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𝑑𝑒𝑣𝑖𝑎𝑡𝑖𝑜𝑛</m:t>
                    </m:r>
                  </m:oMath>
                </a14:m>
                <a:r>
                  <a:rPr lang="en-US" dirty="0"/>
                  <a:t>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5" name="Rectangle 13">
                <a:extLst>
                  <a:ext uri="{FF2B5EF4-FFF2-40B4-BE49-F238E27FC236}">
                    <a16:creationId xmlns:a16="http://schemas.microsoft.com/office/drawing/2014/main" id="{C1A930FD-56E3-48A1-B298-7A0DB8274D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8024" y="4449006"/>
                <a:ext cx="3638175" cy="6463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B68BF803-BC6C-4A51-BD8E-DFEDF8C05FAC}"/>
              </a:ext>
            </a:extLst>
          </p:cNvPr>
          <p:cNvCxnSpPr>
            <a:cxnSpLocks/>
          </p:cNvCxnSpPr>
          <p:nvPr/>
        </p:nvCxnSpPr>
        <p:spPr>
          <a:xfrm flipV="1">
            <a:off x="2122415" y="4043494"/>
            <a:ext cx="5494788" cy="17365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0284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5BC63527-4FC8-4B88-8FEA-8DF99FC82849}"/>
              </a:ext>
            </a:extLst>
          </p:cNvPr>
          <p:cNvSpPr/>
          <p:nvPr/>
        </p:nvSpPr>
        <p:spPr>
          <a:xfrm>
            <a:off x="629173" y="3728257"/>
            <a:ext cx="5578679" cy="259704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12A9FAE-11E9-42F4-A72D-CDF2466FC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scikit</a:t>
            </a:r>
            <a:r>
              <a:rPr lang="en-US" altLang="ko-KR" dirty="0"/>
              <a:t>-learn 4-step preprocessing pattern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C01614-64F2-4838-B974-90416B2A87B2}"/>
              </a:ext>
            </a:extLst>
          </p:cNvPr>
          <p:cNvSpPr txBox="1"/>
          <p:nvPr/>
        </p:nvSpPr>
        <p:spPr>
          <a:xfrm>
            <a:off x="771787" y="1333850"/>
            <a:ext cx="5578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Step 1: Import the preprocessing class you plan to use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E4F109-A56E-458A-AA30-A967520347E4}"/>
              </a:ext>
            </a:extLst>
          </p:cNvPr>
          <p:cNvSpPr txBox="1"/>
          <p:nvPr/>
        </p:nvSpPr>
        <p:spPr>
          <a:xfrm>
            <a:off x="771786" y="2579290"/>
            <a:ext cx="5578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Step 2: Instantiate the preprocessor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074493-DAFC-411A-8D52-961876E3305D}"/>
              </a:ext>
            </a:extLst>
          </p:cNvPr>
          <p:cNvSpPr txBox="1"/>
          <p:nvPr/>
        </p:nvSpPr>
        <p:spPr>
          <a:xfrm>
            <a:off x="771786" y="3824730"/>
            <a:ext cx="5578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Step 3: Fit the preprocessor with data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39B4CCF-842C-4E71-8CF4-D3C8B425684E}"/>
              </a:ext>
            </a:extLst>
          </p:cNvPr>
          <p:cNvSpPr txBox="1"/>
          <p:nvPr/>
        </p:nvSpPr>
        <p:spPr>
          <a:xfrm>
            <a:off x="771785" y="5070170"/>
            <a:ext cx="5578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Step 4: Transform data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FE22F7-30BC-4D7A-8BBE-9501DF54B40C}"/>
              </a:ext>
            </a:extLst>
          </p:cNvPr>
          <p:cNvSpPr txBox="1"/>
          <p:nvPr/>
        </p:nvSpPr>
        <p:spPr>
          <a:xfrm>
            <a:off x="1191236" y="1965176"/>
            <a:ext cx="6425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from </a:t>
            </a:r>
            <a:r>
              <a:rPr lang="en-US" altLang="ko-KR" dirty="0" err="1">
                <a:solidFill>
                  <a:srgbClr val="0070C0"/>
                </a:solidFill>
                <a:latin typeface="Consolas" panose="020B0609020204030204" pitchFamily="49" charset="0"/>
              </a:rPr>
              <a:t>sklearn.preprocessing</a:t>
            </a: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 import </a:t>
            </a:r>
            <a:r>
              <a:rPr lang="en-US" altLang="ko-KR" dirty="0" err="1">
                <a:solidFill>
                  <a:srgbClr val="0070C0"/>
                </a:solidFill>
                <a:latin typeface="Consolas" panose="020B0609020204030204" pitchFamily="49" charset="0"/>
              </a:rPr>
              <a:t>StandardScaler</a:t>
            </a:r>
            <a:endParaRPr lang="ko-KR" altLang="en-US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087D766-69F9-4EA5-BEAE-8ADFC10FCA21}"/>
              </a:ext>
            </a:extLst>
          </p:cNvPr>
          <p:cNvSpPr txBox="1"/>
          <p:nvPr/>
        </p:nvSpPr>
        <p:spPr>
          <a:xfrm>
            <a:off x="1191236" y="3210616"/>
            <a:ext cx="6425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scaler = </a:t>
            </a:r>
            <a:r>
              <a:rPr lang="en-US" altLang="ko-KR" dirty="0" err="1">
                <a:solidFill>
                  <a:srgbClr val="0070C0"/>
                </a:solidFill>
                <a:latin typeface="Consolas" panose="020B0609020204030204" pitchFamily="49" charset="0"/>
              </a:rPr>
              <a:t>StandardScaler</a:t>
            </a: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()</a:t>
            </a:r>
            <a:endParaRPr lang="ko-KR" altLang="en-US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206094-2B81-4683-B8DC-976F862C7477}"/>
              </a:ext>
            </a:extLst>
          </p:cNvPr>
          <p:cNvSpPr txBox="1"/>
          <p:nvPr/>
        </p:nvSpPr>
        <p:spPr>
          <a:xfrm>
            <a:off x="1191236" y="4456056"/>
            <a:ext cx="6425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rgbClr val="0070C0"/>
                </a:solidFill>
                <a:latin typeface="Consolas" panose="020B0609020204030204" pitchFamily="49" charset="0"/>
              </a:rPr>
              <a:t>scaler.fit</a:t>
            </a: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(data)</a:t>
            </a:r>
            <a:endParaRPr lang="ko-KR" altLang="en-US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E6F5516-25EF-4A06-AE11-67F8DB81FB90}"/>
              </a:ext>
            </a:extLst>
          </p:cNvPr>
          <p:cNvSpPr txBox="1"/>
          <p:nvPr/>
        </p:nvSpPr>
        <p:spPr>
          <a:xfrm>
            <a:off x="1191236" y="5701496"/>
            <a:ext cx="6425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rgbClr val="0070C0"/>
                </a:solidFill>
                <a:latin typeface="Consolas" panose="020B0609020204030204" pitchFamily="49" charset="0"/>
              </a:rPr>
              <a:t>data_scaled</a:t>
            </a: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dirty="0" err="1">
                <a:solidFill>
                  <a:srgbClr val="0070C0"/>
                </a:solidFill>
                <a:latin typeface="Consolas" panose="020B0609020204030204" pitchFamily="49" charset="0"/>
              </a:rPr>
              <a:t>scaler.transform</a:t>
            </a: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(data)</a:t>
            </a:r>
            <a:endParaRPr lang="ko-KR" altLang="en-US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ADB7B51-7BF9-4F32-AFE6-CE6B3D129B2A}"/>
              </a:ext>
            </a:extLst>
          </p:cNvPr>
          <p:cNvSpPr txBox="1"/>
          <p:nvPr/>
        </p:nvSpPr>
        <p:spPr>
          <a:xfrm>
            <a:off x="6913925" y="4504881"/>
            <a:ext cx="5578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Step 3: Fit and transform 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D1AECAC-717F-449F-8D10-28B63431E358}"/>
              </a:ext>
            </a:extLst>
          </p:cNvPr>
          <p:cNvSpPr txBox="1"/>
          <p:nvPr/>
        </p:nvSpPr>
        <p:spPr>
          <a:xfrm>
            <a:off x="6913925" y="5136207"/>
            <a:ext cx="6425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rgbClr val="0070C0"/>
                </a:solidFill>
                <a:latin typeface="Consolas" panose="020B0609020204030204" pitchFamily="49" charset="0"/>
              </a:rPr>
              <a:t>data_scaled</a:t>
            </a: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dirty="0" err="1">
                <a:solidFill>
                  <a:srgbClr val="0070C0"/>
                </a:solidFill>
                <a:latin typeface="Consolas" panose="020B0609020204030204" pitchFamily="49" charset="0"/>
              </a:rPr>
              <a:t>scaler.fit_transform</a:t>
            </a: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(data)</a:t>
            </a:r>
            <a:endParaRPr lang="ko-KR" altLang="en-US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6921CDF4-2EDD-453F-BFD8-BBBFB0422194}"/>
              </a:ext>
            </a:extLst>
          </p:cNvPr>
          <p:cNvSpPr/>
          <p:nvPr/>
        </p:nvSpPr>
        <p:spPr>
          <a:xfrm>
            <a:off x="6207852" y="4820219"/>
            <a:ext cx="394282" cy="4180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5056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2A9FAE-11E9-42F4-A72D-CDF2466FC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scikit</a:t>
            </a:r>
            <a:r>
              <a:rPr lang="en-US" altLang="ko-KR" dirty="0"/>
              <a:t>-learn 4-step preprocessing pattern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C01614-64F2-4838-B974-90416B2A87B2}"/>
              </a:ext>
            </a:extLst>
          </p:cNvPr>
          <p:cNvSpPr txBox="1"/>
          <p:nvPr/>
        </p:nvSpPr>
        <p:spPr>
          <a:xfrm>
            <a:off x="771787" y="1333850"/>
            <a:ext cx="5578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Step 1: Import the preprocessing class you plan to use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E4F109-A56E-458A-AA30-A967520347E4}"/>
              </a:ext>
            </a:extLst>
          </p:cNvPr>
          <p:cNvSpPr txBox="1"/>
          <p:nvPr/>
        </p:nvSpPr>
        <p:spPr>
          <a:xfrm>
            <a:off x="771786" y="2579290"/>
            <a:ext cx="5578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Step 2: Instantiate the preprocessor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FE22F7-30BC-4D7A-8BBE-9501DF54B40C}"/>
              </a:ext>
            </a:extLst>
          </p:cNvPr>
          <p:cNvSpPr txBox="1"/>
          <p:nvPr/>
        </p:nvSpPr>
        <p:spPr>
          <a:xfrm>
            <a:off x="1191236" y="1965176"/>
            <a:ext cx="6425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from </a:t>
            </a:r>
            <a:r>
              <a:rPr lang="en-US" altLang="ko-KR" dirty="0" err="1">
                <a:solidFill>
                  <a:srgbClr val="0070C0"/>
                </a:solidFill>
                <a:latin typeface="Consolas" panose="020B0609020204030204" pitchFamily="49" charset="0"/>
              </a:rPr>
              <a:t>sklearn.preprocessing</a:t>
            </a: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 import </a:t>
            </a:r>
            <a:r>
              <a:rPr lang="en-US" altLang="ko-KR" dirty="0" err="1">
                <a:solidFill>
                  <a:srgbClr val="0070C0"/>
                </a:solidFill>
                <a:latin typeface="Consolas" panose="020B0609020204030204" pitchFamily="49" charset="0"/>
              </a:rPr>
              <a:t>StandardScaler</a:t>
            </a:r>
            <a:endParaRPr lang="ko-KR" altLang="en-US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087D766-69F9-4EA5-BEAE-8ADFC10FCA21}"/>
              </a:ext>
            </a:extLst>
          </p:cNvPr>
          <p:cNvSpPr txBox="1"/>
          <p:nvPr/>
        </p:nvSpPr>
        <p:spPr>
          <a:xfrm>
            <a:off x="1191236" y="3210616"/>
            <a:ext cx="6425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scaler = </a:t>
            </a:r>
            <a:r>
              <a:rPr lang="en-US" altLang="ko-KR" dirty="0" err="1">
                <a:solidFill>
                  <a:srgbClr val="0070C0"/>
                </a:solidFill>
                <a:latin typeface="Consolas" panose="020B0609020204030204" pitchFamily="49" charset="0"/>
              </a:rPr>
              <a:t>StandardScaler</a:t>
            </a: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()</a:t>
            </a:r>
            <a:endParaRPr lang="ko-KR" altLang="en-US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ADB7B51-7BF9-4F32-AFE6-CE6B3D129B2A}"/>
              </a:ext>
            </a:extLst>
          </p:cNvPr>
          <p:cNvSpPr txBox="1"/>
          <p:nvPr/>
        </p:nvSpPr>
        <p:spPr>
          <a:xfrm>
            <a:off x="771786" y="3900873"/>
            <a:ext cx="5578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Step 3: Fit and transform 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D1AECAC-717F-449F-8D10-28B63431E358}"/>
              </a:ext>
            </a:extLst>
          </p:cNvPr>
          <p:cNvSpPr txBox="1"/>
          <p:nvPr/>
        </p:nvSpPr>
        <p:spPr>
          <a:xfrm>
            <a:off x="1191235" y="4532199"/>
            <a:ext cx="8372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rgbClr val="0070C0"/>
                </a:solidFill>
                <a:latin typeface="Consolas" panose="020B0609020204030204" pitchFamily="49" charset="0"/>
              </a:rPr>
              <a:t>train_data_scaled</a:t>
            </a: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dirty="0" err="1">
                <a:solidFill>
                  <a:srgbClr val="0070C0"/>
                </a:solidFill>
                <a:latin typeface="Consolas" panose="020B0609020204030204" pitchFamily="49" charset="0"/>
              </a:rPr>
              <a:t>scaler.fit_transform</a:t>
            </a: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 err="1">
                <a:solidFill>
                  <a:srgbClr val="FF0000"/>
                </a:solidFill>
                <a:latin typeface="Consolas" panose="020B0609020204030204" pitchFamily="49" charset="0"/>
              </a:rPr>
              <a:t>train_data</a:t>
            </a: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)</a:t>
            </a:r>
            <a:endParaRPr lang="ko-KR" altLang="en-US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0F25765-EF3B-4EFD-8302-13D59A2F1C64}"/>
              </a:ext>
            </a:extLst>
          </p:cNvPr>
          <p:cNvSpPr txBox="1"/>
          <p:nvPr/>
        </p:nvSpPr>
        <p:spPr>
          <a:xfrm>
            <a:off x="771786" y="5222456"/>
            <a:ext cx="5578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Step 4: Transform test data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8E15F27-0DFF-4BCD-BE83-DB01625F56D0}"/>
              </a:ext>
            </a:extLst>
          </p:cNvPr>
          <p:cNvSpPr txBox="1"/>
          <p:nvPr/>
        </p:nvSpPr>
        <p:spPr>
          <a:xfrm>
            <a:off x="1191235" y="5853782"/>
            <a:ext cx="6425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rgbClr val="0070C0"/>
                </a:solidFill>
                <a:latin typeface="Consolas" panose="020B0609020204030204" pitchFamily="49" charset="0"/>
              </a:rPr>
              <a:t>test_data_scaled</a:t>
            </a: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dirty="0" err="1">
                <a:solidFill>
                  <a:srgbClr val="0070C0"/>
                </a:solidFill>
                <a:latin typeface="Consolas" panose="020B0609020204030204" pitchFamily="49" charset="0"/>
              </a:rPr>
              <a:t>scaler.</a:t>
            </a:r>
            <a:r>
              <a:rPr lang="en-US" altLang="ko-KR" dirty="0" err="1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transform</a:t>
            </a: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 err="1">
                <a:solidFill>
                  <a:srgbClr val="FF0000"/>
                </a:solidFill>
                <a:latin typeface="Consolas" panose="020B0609020204030204" pitchFamily="49" charset="0"/>
              </a:rPr>
              <a:t>test_data</a:t>
            </a: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)</a:t>
            </a:r>
            <a:endParaRPr lang="ko-KR" altLang="en-US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5">
            <a:extLst>
              <a:ext uri="{FF2B5EF4-FFF2-40B4-BE49-F238E27FC236}">
                <a16:creationId xmlns:a16="http://schemas.microsoft.com/office/drawing/2014/main" id="{AD2F31A5-1071-42E0-A101-B07B81A7B076}"/>
              </a:ext>
            </a:extLst>
          </p:cNvPr>
          <p:cNvSpPr/>
          <p:nvPr/>
        </p:nvSpPr>
        <p:spPr>
          <a:xfrm>
            <a:off x="7879979" y="3611986"/>
            <a:ext cx="4236440" cy="197980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2064D03-22C3-44CD-9910-6CF88F9F58DE}"/>
              </a:ext>
            </a:extLst>
          </p:cNvPr>
          <p:cNvSpPr txBox="1"/>
          <p:nvPr/>
        </p:nvSpPr>
        <p:spPr>
          <a:xfrm>
            <a:off x="8032420" y="3752743"/>
            <a:ext cx="3579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Standard Scaling: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9586B36-878C-445C-BA62-ABD17672EB54}"/>
                  </a:ext>
                </a:extLst>
              </p:cNvPr>
              <p:cNvSpPr txBox="1"/>
              <p:nvPr/>
            </p:nvSpPr>
            <p:spPr>
              <a:xfrm>
                <a:off x="8942466" y="4353633"/>
                <a:ext cx="1336766" cy="51161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̅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9586B36-878C-445C-BA62-ABD17672EB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2466" y="4353633"/>
                <a:ext cx="1336766" cy="51161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1A930FD-56E3-48A1-B298-7A0DB8274D6F}"/>
                  </a:ext>
                </a:extLst>
              </p:cNvPr>
              <p:cNvSpPr/>
              <p:nvPr/>
            </p:nvSpPr>
            <p:spPr>
              <a:xfrm>
                <a:off x="8333647" y="5096806"/>
                <a:ext cx="3638175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𝑚𝑒𝑎𝑛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𝑠𝑡𝑎𝑛𝑑𝑎𝑟𝑑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𝑑𝑒𝑣𝑖𝑎𝑡𝑖𝑜𝑛</m:t>
                    </m:r>
                  </m:oMath>
                </a14:m>
                <a:r>
                  <a:rPr lang="en-US" dirty="0"/>
                  <a:t>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1A930FD-56E3-48A1-B298-7A0DB8274D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3647" y="5096806"/>
                <a:ext cx="3638175" cy="6463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77597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2A9FAE-11E9-42F4-A72D-CDF2466FC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scikit</a:t>
            </a:r>
            <a:r>
              <a:rPr lang="en-US" altLang="ko-KR" dirty="0"/>
              <a:t>-learn 4-step modeling pattern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C01614-64F2-4838-B974-90416B2A87B2}"/>
              </a:ext>
            </a:extLst>
          </p:cNvPr>
          <p:cNvSpPr txBox="1"/>
          <p:nvPr/>
        </p:nvSpPr>
        <p:spPr>
          <a:xfrm>
            <a:off x="771787" y="1333850"/>
            <a:ext cx="5578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Step 1: Import the class you plan to use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E4F109-A56E-458A-AA30-A967520347E4}"/>
              </a:ext>
            </a:extLst>
          </p:cNvPr>
          <p:cNvSpPr txBox="1"/>
          <p:nvPr/>
        </p:nvSpPr>
        <p:spPr>
          <a:xfrm>
            <a:off x="771786" y="2579290"/>
            <a:ext cx="5578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Step 2: Instantiate the model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FE22F7-30BC-4D7A-8BBE-9501DF54B40C}"/>
              </a:ext>
            </a:extLst>
          </p:cNvPr>
          <p:cNvSpPr txBox="1"/>
          <p:nvPr/>
        </p:nvSpPr>
        <p:spPr>
          <a:xfrm>
            <a:off x="1191236" y="1965176"/>
            <a:ext cx="6425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from </a:t>
            </a:r>
            <a:r>
              <a:rPr lang="en-US" altLang="ko-KR" dirty="0" err="1">
                <a:solidFill>
                  <a:srgbClr val="0070C0"/>
                </a:solidFill>
                <a:latin typeface="Consolas" panose="020B0609020204030204" pitchFamily="49" charset="0"/>
              </a:rPr>
              <a:t>sklearn.linear_model</a:t>
            </a: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 import </a:t>
            </a:r>
            <a:r>
              <a:rPr lang="en-US" altLang="ko-KR" dirty="0" err="1">
                <a:solidFill>
                  <a:srgbClr val="0070C0"/>
                </a:solidFill>
                <a:latin typeface="Consolas" panose="020B0609020204030204" pitchFamily="49" charset="0"/>
              </a:rPr>
              <a:t>LinearRegression</a:t>
            </a:r>
            <a:endParaRPr lang="ko-KR" altLang="en-US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087D766-69F9-4EA5-BEAE-8ADFC10FCA21}"/>
              </a:ext>
            </a:extLst>
          </p:cNvPr>
          <p:cNvSpPr txBox="1"/>
          <p:nvPr/>
        </p:nvSpPr>
        <p:spPr>
          <a:xfrm>
            <a:off x="1191236" y="3210616"/>
            <a:ext cx="6425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model = </a:t>
            </a:r>
            <a:r>
              <a:rPr lang="en-US" altLang="ko-KR" dirty="0" err="1">
                <a:solidFill>
                  <a:srgbClr val="0070C0"/>
                </a:solidFill>
                <a:latin typeface="Consolas" panose="020B0609020204030204" pitchFamily="49" charset="0"/>
              </a:rPr>
              <a:t>LinearRegression</a:t>
            </a: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()</a:t>
            </a:r>
            <a:endParaRPr lang="ko-KR" altLang="en-US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ADB7B51-7BF9-4F32-AFE6-CE6B3D129B2A}"/>
              </a:ext>
            </a:extLst>
          </p:cNvPr>
          <p:cNvSpPr txBox="1"/>
          <p:nvPr/>
        </p:nvSpPr>
        <p:spPr>
          <a:xfrm>
            <a:off x="771786" y="3900873"/>
            <a:ext cx="5578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Step 3: Fit the model with training data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D1AECAC-717F-449F-8D10-28B63431E358}"/>
              </a:ext>
            </a:extLst>
          </p:cNvPr>
          <p:cNvSpPr txBox="1"/>
          <p:nvPr/>
        </p:nvSpPr>
        <p:spPr>
          <a:xfrm>
            <a:off x="1191235" y="4532199"/>
            <a:ext cx="8372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>
                <a:solidFill>
                  <a:srgbClr val="0070C0"/>
                </a:solidFill>
                <a:latin typeface="Consolas" panose="020B0609020204030204" pitchFamily="49" charset="0"/>
              </a:rPr>
              <a:t>model.fit</a:t>
            </a:r>
            <a:r>
              <a:rPr lang="en-US" altLang="ko-KR" dirty="0" smtClean="0">
                <a:solidFill>
                  <a:srgbClr val="0070C0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 err="1" smtClean="0">
                <a:solidFill>
                  <a:srgbClr val="FF0000"/>
                </a:solidFill>
                <a:latin typeface="Consolas" panose="020B0609020204030204" pitchFamily="49" charset="0"/>
              </a:rPr>
              <a:t>X_train</a:t>
            </a:r>
            <a:r>
              <a:rPr lang="en-US" altLang="ko-KR" dirty="0" smtClean="0">
                <a:solidFill>
                  <a:srgbClr val="FF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dirty="0" err="1" smtClean="0">
                <a:solidFill>
                  <a:srgbClr val="FF0000"/>
                </a:solidFill>
                <a:latin typeface="Consolas" panose="020B0609020204030204" pitchFamily="49" charset="0"/>
              </a:rPr>
              <a:t>y_train</a:t>
            </a:r>
            <a:r>
              <a:rPr lang="en-US" altLang="ko-KR" dirty="0" smtClean="0">
                <a:solidFill>
                  <a:srgbClr val="0070C0"/>
                </a:solidFill>
                <a:latin typeface="Consolas" panose="020B0609020204030204" pitchFamily="49" charset="0"/>
              </a:rPr>
              <a:t>)</a:t>
            </a:r>
            <a:endParaRPr lang="ko-KR" altLang="en-US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0F25765-EF3B-4EFD-8302-13D59A2F1C64}"/>
              </a:ext>
            </a:extLst>
          </p:cNvPr>
          <p:cNvSpPr txBox="1"/>
          <p:nvPr/>
        </p:nvSpPr>
        <p:spPr>
          <a:xfrm>
            <a:off x="771786" y="5222456"/>
            <a:ext cx="5578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Step 4: Predict the response for a new (test) data 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8E15F27-0DFF-4BCD-BE83-DB01625F56D0}"/>
              </a:ext>
            </a:extLst>
          </p:cNvPr>
          <p:cNvSpPr txBox="1"/>
          <p:nvPr/>
        </p:nvSpPr>
        <p:spPr>
          <a:xfrm>
            <a:off x="1191235" y="5853782"/>
            <a:ext cx="6425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rgbClr val="0070C0"/>
                </a:solidFill>
                <a:latin typeface="Consolas" panose="020B0609020204030204" pitchFamily="49" charset="0"/>
              </a:rPr>
              <a:t>pred</a:t>
            </a: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dirty="0" err="1" smtClean="0">
                <a:solidFill>
                  <a:srgbClr val="0070C0"/>
                </a:solidFill>
                <a:latin typeface="Consolas" panose="020B0609020204030204" pitchFamily="49" charset="0"/>
              </a:rPr>
              <a:t>model.</a:t>
            </a:r>
            <a:r>
              <a:rPr lang="en-US" altLang="ko-KR" dirty="0" err="1" smtClean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predict</a:t>
            </a:r>
            <a:r>
              <a:rPr lang="en-US" altLang="ko-KR" dirty="0" smtClean="0">
                <a:solidFill>
                  <a:srgbClr val="0070C0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 err="1" smtClean="0">
                <a:solidFill>
                  <a:srgbClr val="FF0000"/>
                </a:solidFill>
                <a:latin typeface="Consolas" panose="020B0609020204030204" pitchFamily="49" charset="0"/>
              </a:rPr>
              <a:t>X_test</a:t>
            </a:r>
            <a:r>
              <a:rPr lang="en-US" altLang="ko-KR" dirty="0" smtClean="0">
                <a:solidFill>
                  <a:srgbClr val="0070C0"/>
                </a:solidFill>
                <a:latin typeface="Consolas" panose="020B0609020204030204" pitchFamily="49" charset="0"/>
              </a:rPr>
              <a:t>)</a:t>
            </a:r>
            <a:endParaRPr lang="ko-KR" altLang="en-US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674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7240" y="2818765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1. Introduction to Machine Learning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8065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AI, Machine Learning and Deep Learning</a:t>
            </a: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4137" y="2044969"/>
            <a:ext cx="7297783" cy="464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215516" y="753138"/>
            <a:ext cx="11662632" cy="15314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sz="1600" dirty="0"/>
              <a:t> </a:t>
            </a:r>
            <a:r>
              <a:rPr lang="en-US" sz="1600" b="1" dirty="0"/>
              <a:t>Artificial intelligence</a:t>
            </a:r>
            <a:endParaRPr lang="en-US" altLang="ko-KR" sz="1600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0000"/>
                </a:solidFill>
              </a:rPr>
              <a:t>Simulation of human intelligence </a:t>
            </a:r>
            <a:r>
              <a:rPr lang="en-US" sz="1600" dirty="0"/>
              <a:t>processes by machines, especially computer systems.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These processes include </a:t>
            </a:r>
            <a:r>
              <a:rPr lang="en-US" sz="1600" dirty="0">
                <a:solidFill>
                  <a:srgbClr val="FF0000"/>
                </a:solidFill>
              </a:rPr>
              <a:t>learning</a:t>
            </a:r>
            <a:r>
              <a:rPr lang="en-US" sz="1600" dirty="0"/>
              <a:t> (the acquisition of information and rules for using the information), </a:t>
            </a:r>
            <a:r>
              <a:rPr lang="en-US" sz="1600" dirty="0">
                <a:solidFill>
                  <a:srgbClr val="FF0000"/>
                </a:solidFill>
              </a:rPr>
              <a:t>reasoning</a:t>
            </a:r>
            <a:r>
              <a:rPr lang="en-US" sz="1600" dirty="0"/>
              <a:t> (using the rules to reach approximate or definite conclusions), and </a:t>
            </a:r>
            <a:r>
              <a:rPr lang="en-US" sz="1600" dirty="0">
                <a:solidFill>
                  <a:srgbClr val="FF0000"/>
                </a:solidFill>
              </a:rPr>
              <a:t>self-correction</a:t>
            </a:r>
            <a:r>
              <a:rPr lang="en-US" sz="1600" dirty="0"/>
              <a:t>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741920" y="2335158"/>
            <a:ext cx="4136228" cy="15314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sz="1600" dirty="0"/>
              <a:t> </a:t>
            </a:r>
            <a:r>
              <a:rPr lang="en-US" altLang="ko-KR" sz="1600" b="1" dirty="0"/>
              <a:t>Machine Learning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Field of study that gives computers the ability to learn </a:t>
            </a:r>
            <a:r>
              <a:rPr lang="en-US" sz="1600" dirty="0">
                <a:solidFill>
                  <a:srgbClr val="FF0000"/>
                </a:solidFill>
              </a:rPr>
              <a:t>without being explicitly programmed</a:t>
            </a:r>
            <a:r>
              <a:rPr lang="en-US" sz="1600" dirty="0"/>
              <a:t> (Arthur Samuel, 1959)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741920" y="4185084"/>
            <a:ext cx="4136228" cy="1900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sz="1600" dirty="0"/>
              <a:t> </a:t>
            </a:r>
            <a:r>
              <a:rPr lang="en-US" altLang="ko-KR" sz="1600" b="1" dirty="0"/>
              <a:t>Deep Learning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A set of algorithms in machine learning that attempt to model high-level abstractions in data by using architectures composed of </a:t>
            </a:r>
            <a:r>
              <a:rPr lang="en-US" sz="1600" dirty="0">
                <a:solidFill>
                  <a:srgbClr val="FF0000"/>
                </a:solidFill>
              </a:rPr>
              <a:t>multiple non-linear transformation</a:t>
            </a:r>
          </a:p>
        </p:txBody>
      </p:sp>
    </p:spTree>
    <p:extLst>
      <p:ext uri="{BB962C8B-B14F-4D97-AF65-F5344CB8AC3E}">
        <p14:creationId xmlns:p14="http://schemas.microsoft.com/office/powerpoint/2010/main" val="1573733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AI, Machine Learning and Deep Learning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15516" y="753138"/>
            <a:ext cx="11662632" cy="15314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sz="1600" dirty="0"/>
              <a:t> </a:t>
            </a:r>
            <a:r>
              <a:rPr lang="en-US" sz="1600" b="1" dirty="0"/>
              <a:t>Artificial intelligence</a:t>
            </a:r>
            <a:endParaRPr lang="en-US" altLang="ko-KR" sz="1600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0000"/>
                </a:solidFill>
              </a:rPr>
              <a:t>Simulation of human intelligence </a:t>
            </a:r>
            <a:r>
              <a:rPr lang="en-US" sz="1600" dirty="0"/>
              <a:t>processes by machines, especially computer systems.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These processes include </a:t>
            </a:r>
            <a:r>
              <a:rPr lang="en-US" sz="1600" dirty="0">
                <a:solidFill>
                  <a:srgbClr val="FF0000"/>
                </a:solidFill>
              </a:rPr>
              <a:t>learning</a:t>
            </a:r>
            <a:r>
              <a:rPr lang="en-US" sz="1600" dirty="0"/>
              <a:t> (the acquisition of information and rules for using the information), </a:t>
            </a:r>
            <a:r>
              <a:rPr lang="en-US" sz="1600" dirty="0">
                <a:solidFill>
                  <a:srgbClr val="FF0000"/>
                </a:solidFill>
              </a:rPr>
              <a:t>reasoning</a:t>
            </a:r>
            <a:r>
              <a:rPr lang="en-US" sz="1600" dirty="0"/>
              <a:t> (using the rules to reach approximate or definite conclusions), and </a:t>
            </a:r>
            <a:r>
              <a:rPr lang="en-US" sz="1600" dirty="0">
                <a:solidFill>
                  <a:srgbClr val="FF0000"/>
                </a:solidFill>
              </a:rPr>
              <a:t>self-correction</a:t>
            </a:r>
            <a:r>
              <a:rPr lang="en-US" sz="1600" dirty="0"/>
              <a:t>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741920" y="2335158"/>
            <a:ext cx="4136228" cy="15314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sz="1600" dirty="0"/>
              <a:t> </a:t>
            </a:r>
            <a:r>
              <a:rPr lang="en-US" altLang="ko-KR" sz="1600" b="1" dirty="0"/>
              <a:t>Machine Learning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Field of study that gives computers the ability to learn </a:t>
            </a:r>
            <a:r>
              <a:rPr lang="en-US" sz="1600" dirty="0">
                <a:solidFill>
                  <a:srgbClr val="FF0000"/>
                </a:solidFill>
              </a:rPr>
              <a:t>without being explicitly programmed</a:t>
            </a:r>
            <a:r>
              <a:rPr lang="en-US" sz="1600" dirty="0"/>
              <a:t> (Arthur Samuel, 1959)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741920" y="4185084"/>
            <a:ext cx="4136228" cy="1900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sz="1600" dirty="0"/>
              <a:t> </a:t>
            </a:r>
            <a:r>
              <a:rPr lang="en-US" altLang="ko-KR" sz="1600" b="1" dirty="0"/>
              <a:t>Deep Learning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A set of algorithms in machine learning that attempt to model high-level abstractions in data by using architectures composed of </a:t>
            </a:r>
            <a:r>
              <a:rPr lang="en-US" sz="1600" dirty="0">
                <a:solidFill>
                  <a:srgbClr val="FF0000"/>
                </a:solidFill>
              </a:rPr>
              <a:t>multiple non-linear transformation</a:t>
            </a:r>
          </a:p>
        </p:txBody>
      </p:sp>
      <p:pic>
        <p:nvPicPr>
          <p:cNvPr id="8" name="Picture 7" descr="https://qph.ec.quoracdn.net/main-qimg-05d3a78e90310dd5b67af143a8a0e7d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27610" y="2434212"/>
            <a:ext cx="5817327" cy="417853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8454862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3630</TotalTime>
  <Words>3528</Words>
  <Application>Microsoft Office PowerPoint</Application>
  <PresentationFormat>Widescreen</PresentationFormat>
  <Paragraphs>1417</Paragraphs>
  <Slides>68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79" baseType="lpstr">
      <vt:lpstr>HY견고딕</vt:lpstr>
      <vt:lpstr>MS Mincho</vt:lpstr>
      <vt:lpstr>맑은 고딕</vt:lpstr>
      <vt:lpstr>Arial</vt:lpstr>
      <vt:lpstr>Calibri</vt:lpstr>
      <vt:lpstr>Cambria Math</vt:lpstr>
      <vt:lpstr>Consolas</vt:lpstr>
      <vt:lpstr>Georgia</vt:lpstr>
      <vt:lpstr>Times New Roman</vt:lpstr>
      <vt:lpstr>Wingdings</vt:lpstr>
      <vt:lpstr>Office Theme</vt:lpstr>
      <vt:lpstr>Machine Learning with Scikit-Learn and TensorFlow (자원탐사 융합해석을 위한 파이썬 라이브러리를 활용한 머신러닝)</vt:lpstr>
      <vt:lpstr>PowerPoint Presentation</vt:lpstr>
      <vt:lpstr>https://github.com/duyoon/kigam_ml_seminar_2018 </vt:lpstr>
      <vt:lpstr>교육 시간표</vt:lpstr>
      <vt:lpstr>00. Python for Machine Learning</vt:lpstr>
      <vt:lpstr>Python IDEs</vt:lpstr>
      <vt:lpstr>1. Introduction to Machine Learning</vt:lpstr>
      <vt:lpstr>AI, Machine Learning and Deep Learning</vt:lpstr>
      <vt:lpstr>AI, Machine Learning and Deep Learning</vt:lpstr>
      <vt:lpstr>What is Machine Learning?</vt:lpstr>
      <vt:lpstr>What is Machine Learning?</vt:lpstr>
      <vt:lpstr>Why use Machine Learning?</vt:lpstr>
      <vt:lpstr>Why use Machine Learning?</vt:lpstr>
      <vt:lpstr>Why use Machine Learning?</vt:lpstr>
      <vt:lpstr>Why use Machine Learning?</vt:lpstr>
      <vt:lpstr>Why use Machine Learning?</vt:lpstr>
      <vt:lpstr>Why use Machine Learning?</vt:lpstr>
      <vt:lpstr>Types of Machine Learning Systems</vt:lpstr>
      <vt:lpstr>Batch and Online Learning</vt:lpstr>
      <vt:lpstr>Instance-Based vs. Model-Based Learning</vt:lpstr>
      <vt:lpstr>Types of Machine Learning – Human supervision or not</vt:lpstr>
      <vt:lpstr>Types of Machine Learning – Human supervision or not</vt:lpstr>
      <vt:lpstr>Types of Machine Learning – Human supervision or not</vt:lpstr>
      <vt:lpstr>Types of Machine Learning – Human supervision or not</vt:lpstr>
      <vt:lpstr>Types of Machine Learning – Human supervision or not</vt:lpstr>
      <vt:lpstr>Types of Machine Learning Systems</vt:lpstr>
      <vt:lpstr>Supervised Learning Algorithms</vt:lpstr>
      <vt:lpstr>Supervised Learning Algorithms</vt:lpstr>
      <vt:lpstr>Main Challenges of Machine Learning</vt:lpstr>
      <vt:lpstr>Main Challenges of Machine Learning</vt:lpstr>
      <vt:lpstr>Main Challenges of Machine Learning</vt:lpstr>
      <vt:lpstr>Main Challenges of Machine Learning</vt:lpstr>
      <vt:lpstr>Main Challenges of Machine Learning</vt:lpstr>
      <vt:lpstr>Main Challenges of Machine Learning</vt:lpstr>
      <vt:lpstr>Main Challenges of Machine Learning</vt:lpstr>
      <vt:lpstr>Machine Learning Workflow</vt:lpstr>
      <vt:lpstr>용어 정리</vt:lpstr>
      <vt:lpstr>용어 정리</vt:lpstr>
      <vt:lpstr>용어 정리</vt:lpstr>
      <vt:lpstr>용어 정리</vt:lpstr>
      <vt:lpstr>2. Data Preprocessing</vt:lpstr>
      <vt:lpstr>Machine Learning Workflow</vt:lpstr>
      <vt:lpstr>Machine Learning Workflow</vt:lpstr>
      <vt:lpstr>Look at the big picture</vt:lpstr>
      <vt:lpstr>Machine Learning Workflow</vt:lpstr>
      <vt:lpstr>Data Preprocessing</vt:lpstr>
      <vt:lpstr>Data Preprocessing</vt:lpstr>
      <vt:lpstr>Data Preprocessing</vt:lpstr>
      <vt:lpstr>Data Preprocessing</vt:lpstr>
      <vt:lpstr>Data Preprocessing</vt:lpstr>
      <vt:lpstr>Data Preprocessing</vt:lpstr>
      <vt:lpstr>Data Preprocessing</vt:lpstr>
      <vt:lpstr>Create a Test Set  - Stratified Split</vt:lpstr>
      <vt:lpstr>Looking for Correlations </vt:lpstr>
      <vt:lpstr>Experimenting with Attribute Combinations</vt:lpstr>
      <vt:lpstr>Data Cleaning</vt:lpstr>
      <vt:lpstr>Handling Text and Categorical Attributes</vt:lpstr>
      <vt:lpstr>Feature Scaling</vt:lpstr>
      <vt:lpstr>Transformation Pipelines</vt:lpstr>
      <vt:lpstr>Transformation Pipelines</vt:lpstr>
      <vt:lpstr>Next…</vt:lpstr>
      <vt:lpstr>scikit-learn</vt:lpstr>
      <vt:lpstr>scikit-learn 4-step preprocessing pattern</vt:lpstr>
      <vt:lpstr>scikit-learn 4-step preprocessing pattern</vt:lpstr>
      <vt:lpstr>scikit-learn 4-step preprocessing pattern</vt:lpstr>
      <vt:lpstr>scikit-learn 4-step preprocessing pattern</vt:lpstr>
      <vt:lpstr>scikit-learn 4-step preprocessing pattern</vt:lpstr>
      <vt:lpstr>scikit-learn 4-step modeling pattern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Daeung</dc:creator>
  <cp:lastModifiedBy>Daeung</cp:lastModifiedBy>
  <cp:revision>100</cp:revision>
  <dcterms:created xsi:type="dcterms:W3CDTF">2018-01-01T15:52:30Z</dcterms:created>
  <dcterms:modified xsi:type="dcterms:W3CDTF">2018-02-19T16:17:42Z</dcterms:modified>
</cp:coreProperties>
</file>